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sldIdLst>
    <p:sldId id="256" r:id="rId2"/>
    <p:sldId id="258" r:id="rId3"/>
    <p:sldId id="257" r:id="rId4"/>
    <p:sldId id="28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1" r:id="rId14"/>
    <p:sldId id="267" r:id="rId15"/>
    <p:sldId id="268" r:id="rId16"/>
    <p:sldId id="269" r:id="rId17"/>
    <p:sldId id="279" r:id="rId18"/>
    <p:sldId id="280" r:id="rId19"/>
    <p:sldId id="277" r:id="rId20"/>
    <p:sldId id="285" r:id="rId21"/>
    <p:sldId id="278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82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D22"/>
    <a:srgbClr val="828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0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Zeszy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SA325\dane\01.%20Projekty\2018\IR08_2018_&#346;winouj&#347;cie_KSZR\&#346;winouj&#347;cie%20dane%20liczbow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AAF-4180-8B1A-01F16831F7C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AAF-4180-8B1A-01F16831F7C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AAF-4180-8B1A-01F16831F7C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AAF-4180-8B1A-01F16831F7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Arkusz1!$B$3:$B$6</c:f>
              <c:strCache>
                <c:ptCount val="4"/>
                <c:pt idx="0">
                  <c:v>Samochód osobowy</c:v>
                </c:pt>
                <c:pt idx="1">
                  <c:v>Pieszo</c:v>
                </c:pt>
                <c:pt idx="2">
                  <c:v>Rower</c:v>
                </c:pt>
                <c:pt idx="3">
                  <c:v>Transport zbiorowy</c:v>
                </c:pt>
              </c:strCache>
            </c:strRef>
          </c:cat>
          <c:val>
            <c:numRef>
              <c:f>Arkusz1!$G$3:$G$6</c:f>
              <c:numCache>
                <c:formatCode>0%</c:formatCode>
                <c:ptCount val="4"/>
                <c:pt idx="0">
                  <c:v>0.25</c:v>
                </c:pt>
                <c:pt idx="1">
                  <c:v>0.4</c:v>
                </c:pt>
                <c:pt idx="2">
                  <c:v>0.30000000000000016</c:v>
                </c:pt>
                <c:pt idx="3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AAF-4180-8B1A-01F16831F7C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19B-46EB-9CC4-35AB1008C68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19B-46EB-9CC4-35AB1008C68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19B-46EB-9CC4-35AB1008C68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19B-46EB-9CC4-35AB1008C6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Arkusz1!$B$3:$B$6</c:f>
              <c:strCache>
                <c:ptCount val="4"/>
                <c:pt idx="0">
                  <c:v>Samochód osobowy</c:v>
                </c:pt>
                <c:pt idx="1">
                  <c:v>Pieszo</c:v>
                </c:pt>
                <c:pt idx="2">
                  <c:v>Rower</c:v>
                </c:pt>
                <c:pt idx="3">
                  <c:v>Transport zbiorowy</c:v>
                </c:pt>
              </c:strCache>
            </c:strRef>
          </c:cat>
          <c:val>
            <c:numRef>
              <c:f>Arkusz1!$C$3:$C$6</c:f>
              <c:numCache>
                <c:formatCode>0%</c:formatCode>
                <c:ptCount val="4"/>
                <c:pt idx="0">
                  <c:v>0.41</c:v>
                </c:pt>
                <c:pt idx="1">
                  <c:v>0.4</c:v>
                </c:pt>
                <c:pt idx="2">
                  <c:v>0.15</c:v>
                </c:pt>
                <c:pt idx="3">
                  <c:v>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19B-46EB-9CC4-35AB1008C68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C2AA05-4533-4F07-BE1D-3230E11CA9B9}" type="doc">
      <dgm:prSet loTypeId="urn:microsoft.com/office/officeart/2011/layout/HexagonRadial" loCatId="cycle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49D97EC4-65A1-42B9-9CEE-B31DDC6457FD}">
      <dgm:prSet phldrT="[Tekst]" custT="1"/>
      <dgm:spPr/>
      <dgm:t>
        <a:bodyPr/>
        <a:lstStyle/>
        <a:p>
          <a:r>
            <a:rPr lang="pl-PL" sz="1600" dirty="0" smtClean="0"/>
            <a:t>Wpływ tunelu na mobilność mieszkańców</a:t>
          </a:r>
          <a:endParaRPr lang="pl-PL" sz="1600" dirty="0"/>
        </a:p>
      </dgm:t>
    </dgm:pt>
    <dgm:pt modelId="{F3CCABA4-8104-4B95-931F-3BBB476ACF0B}" type="parTrans" cxnId="{B6269709-4A72-4708-9B29-F7F98CAB7B13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1976BE7C-9F98-44B7-8B0C-9885CA36509D}" type="sibTrans" cxnId="{B6269709-4A72-4708-9B29-F7F98CAB7B13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FD94CCB3-3AA7-41C3-A6E1-1340D70C6298}">
      <dgm:prSet phldrT="[Tekst]" custT="1"/>
      <dgm:spPr/>
      <dgm:t>
        <a:bodyPr/>
        <a:lstStyle/>
        <a:p>
          <a:r>
            <a:rPr lang="pl-PL" sz="1000" smtClean="0">
              <a:latin typeface="Segoe UI" panose="020B0502040204020203" pitchFamily="34" charset="0"/>
              <a:cs typeface="Segoe UI" panose="020B0502040204020203" pitchFamily="34" charset="0"/>
            </a:rPr>
            <a:t>Uruchomienie tunelu poprawi dostępność pomiędzy wyspami Wolin i Uznam</a:t>
          </a:r>
          <a:endParaRPr lang="pl-PL" sz="1000" dirty="0"/>
        </a:p>
      </dgm:t>
    </dgm:pt>
    <dgm:pt modelId="{CF07C79C-28A8-421F-9ECF-08D591860730}" type="parTrans" cxnId="{5D61B0AC-0C24-4108-886B-5F5880837B52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0940DA6F-4B1D-46AB-BF67-9E22FB885600}" type="sibTrans" cxnId="{5D61B0AC-0C24-4108-886B-5F5880837B52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CA759B52-B703-4296-9890-029AD717C743}">
      <dgm:prSet phldrT="[Tekst]" custT="1"/>
      <dgm:spPr/>
      <dgm:t>
        <a:bodyPr/>
        <a:lstStyle/>
        <a:p>
          <a:r>
            <a:rPr lang="pl-PL" sz="1000" dirty="0" smtClean="0">
              <a:latin typeface="Segoe UI" panose="020B0502040204020203" pitchFamily="34" charset="0"/>
              <a:cs typeface="Segoe UI" panose="020B0502040204020203" pitchFamily="34" charset="0"/>
            </a:rPr>
            <a:t>Mieszkańcy częściej będą korzystać z samochodu osobowego w podróżach pomiędzy wyspami</a:t>
          </a:r>
          <a:endParaRPr lang="pl-PL" sz="1000" dirty="0"/>
        </a:p>
      </dgm:t>
    </dgm:pt>
    <dgm:pt modelId="{564AC49E-F3E6-43FC-BAD0-2D05163C3E3E}" type="parTrans" cxnId="{55264A7D-AB09-4482-B993-E355A33EC88A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79A616F9-7168-4956-ABE2-BFE7EEC40BC1}" type="sibTrans" cxnId="{55264A7D-AB09-4482-B993-E355A33EC88A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54F7E763-E280-41F7-B06A-C4F88A014602}">
      <dgm:prSet phldrT="[Tekst]" custT="1"/>
      <dgm:spPr/>
      <dgm:t>
        <a:bodyPr/>
        <a:lstStyle/>
        <a:p>
          <a:r>
            <a:rPr lang="pl-PL" sz="1000" smtClean="0">
              <a:latin typeface="Segoe UI" panose="020B0502040204020203" pitchFamily="34" charset="0"/>
              <a:cs typeface="Segoe UI" panose="020B0502040204020203" pitchFamily="34" charset="0"/>
            </a:rPr>
            <a:t>Powstanie ryzyka nadmiernego zatłoczenia miasta w przypadku braku ograniczeń w dostępności</a:t>
          </a:r>
          <a:endParaRPr lang="pl-PL" sz="1000" dirty="0"/>
        </a:p>
      </dgm:t>
    </dgm:pt>
    <dgm:pt modelId="{4E559201-9FEB-404D-A145-E121EE1C10B9}" type="parTrans" cxnId="{A201DB56-333D-4FC7-8B1D-4552F3FEF7B3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E1767176-FCF4-430C-84E2-7BF3B22ABE8B}" type="sibTrans" cxnId="{A201DB56-333D-4FC7-8B1D-4552F3FEF7B3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1E7D4CE2-B807-4495-B4D8-E208D12FD3ED}">
      <dgm:prSet phldrT="[Tekst]" custT="1"/>
      <dgm:spPr/>
      <dgm:t>
        <a:bodyPr/>
        <a:lstStyle/>
        <a:p>
          <a:r>
            <a:rPr lang="pl-PL" sz="1000" smtClean="0">
              <a:latin typeface="Segoe UI" panose="020B0502040204020203" pitchFamily="34" charset="0"/>
              <a:cs typeface="Segoe UI" panose="020B0502040204020203" pitchFamily="34" charset="0"/>
            </a:rPr>
            <a:t>Wzrost natężenia ruchu o około 25% w perspektywie 10 – 15 lat</a:t>
          </a:r>
          <a:endParaRPr lang="pl-PL" sz="1000" dirty="0"/>
        </a:p>
      </dgm:t>
    </dgm:pt>
    <dgm:pt modelId="{8A4AA1DC-97AA-4E54-B034-1091058A0CD7}" type="parTrans" cxnId="{E391882A-98D0-4843-8AA6-21AB2AF902C8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E975BBB2-DCC1-43CD-A3FB-ED47AEAC7037}" type="sibTrans" cxnId="{E391882A-98D0-4843-8AA6-21AB2AF902C8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DE998DDF-3D9B-4E7C-B57A-A4D08B0D4EAE}">
      <dgm:prSet phldrT="[Tekst]" custT="1"/>
      <dgm:spPr/>
      <dgm:t>
        <a:bodyPr/>
        <a:lstStyle/>
        <a:p>
          <a:r>
            <a:rPr lang="pl-PL" sz="1000" dirty="0" smtClean="0">
              <a:latin typeface="Segoe UI" panose="020B0502040204020203" pitchFamily="34" charset="0"/>
              <a:cs typeface="Segoe UI" panose="020B0502040204020203" pitchFamily="34" charset="0"/>
            </a:rPr>
            <a:t>Spadek udziału roweru i transportu zbiorowego w podróżach</a:t>
          </a:r>
          <a:endParaRPr lang="pl-PL" sz="1000" dirty="0"/>
        </a:p>
      </dgm:t>
    </dgm:pt>
    <dgm:pt modelId="{E3166BBC-9C45-4870-9D46-D7A00FDB6D01}" type="parTrans" cxnId="{C8DBBFC2-68EB-4F96-ADCB-976A269C5AC9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486AECBC-1E97-43BC-BD41-E206077A72F4}" type="sibTrans" cxnId="{C8DBBFC2-68EB-4F96-ADCB-976A269C5AC9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EF9612CD-696D-486A-88AA-CF08E2833485}">
      <dgm:prSet phldrT="[Tekst]" phldr="1"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43D76C17-6107-429C-B30E-6953ED5D89A3}" type="parTrans" cxnId="{927A04F8-A103-4710-9733-D7CA5BE2BA05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2D6BFD50-B962-4FBE-A5C1-C1E73364B930}" type="sibTrans" cxnId="{927A04F8-A103-4710-9733-D7CA5BE2BA05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D38DC142-D43A-4E02-8C26-E85CFF1F35F8}">
      <dgm:prSet custT="1"/>
      <dgm:spPr/>
      <dgm:t>
        <a:bodyPr/>
        <a:lstStyle/>
        <a:p>
          <a:r>
            <a:rPr lang="pl-PL" sz="900" smtClean="0">
              <a:latin typeface="Segoe UI" panose="020B0502040204020203" pitchFamily="34" charset="0"/>
              <a:cs typeface="Segoe UI" panose="020B0502040204020203" pitchFamily="34" charset="0"/>
            </a:rPr>
            <a:t>Przeprawa promowa czasowo będzie pozwalała na przedostanie się na drugi brzeg w podobnym czasie co autobusem miejskim przez tunel</a:t>
          </a:r>
          <a:endParaRPr lang="pl-PL" sz="9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385BB6F-C856-4BB3-95E3-C71078003EE7}" type="parTrans" cxnId="{8EAF8B6B-C432-48D9-806A-1CB6249CB392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3D7BB4D0-F711-49AD-A857-DA946471DD85}" type="sibTrans" cxnId="{8EAF8B6B-C432-48D9-806A-1CB6249CB392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736DD7D8-A8B9-46CA-A33D-D520C228301B}">
      <dgm:prSet/>
      <dgm:spPr/>
      <dgm:t>
        <a:bodyPr/>
        <a:lstStyle/>
        <a:p>
          <a:endParaRPr lang="pl-PL"/>
        </a:p>
      </dgm:t>
    </dgm:pt>
    <dgm:pt modelId="{620F4F9C-F227-4817-847E-B7A24FEE8F62}" type="parTrans" cxnId="{BC046EC5-C8AF-4F20-9FAC-A865C896B0E8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F4E4F0A9-5D2C-4894-87A6-3A5F26C7E0F1}" type="sibTrans" cxnId="{BC046EC5-C8AF-4F20-9FAC-A865C896B0E8}">
      <dgm:prSet/>
      <dgm:spPr/>
      <dgm:t>
        <a:bodyPr/>
        <a:lstStyle/>
        <a:p>
          <a:endParaRPr lang="pl-PL" sz="1000">
            <a:solidFill>
              <a:schemeClr val="tx1"/>
            </a:solidFill>
          </a:endParaRPr>
        </a:p>
      </dgm:t>
    </dgm:pt>
    <dgm:pt modelId="{0D7589D3-B70F-4548-A74E-6564F4445D16}" type="pres">
      <dgm:prSet presAssocID="{D2C2AA05-4533-4F07-BE1D-3230E11CA9B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40822D6A-F7B3-4749-97EB-0F8A097F7AC6}" type="pres">
      <dgm:prSet presAssocID="{49D97EC4-65A1-42B9-9CEE-B31DDC6457FD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pl-PL"/>
        </a:p>
      </dgm:t>
    </dgm:pt>
    <dgm:pt modelId="{AA0B6925-2852-4BFB-B573-EA0E74848D35}" type="pres">
      <dgm:prSet presAssocID="{FD94CCB3-3AA7-41C3-A6E1-1340D70C6298}" presName="Accent1" presStyleCnt="0"/>
      <dgm:spPr/>
    </dgm:pt>
    <dgm:pt modelId="{06EC0021-60A5-4FEA-866D-137ABAED34B3}" type="pres">
      <dgm:prSet presAssocID="{FD94CCB3-3AA7-41C3-A6E1-1340D70C6298}" presName="Accent" presStyleLbl="bgShp" presStyleIdx="0" presStyleCnt="6"/>
      <dgm:spPr/>
    </dgm:pt>
    <dgm:pt modelId="{4D04EC84-1F52-4877-9DFF-59506B438E8E}" type="pres">
      <dgm:prSet presAssocID="{FD94CCB3-3AA7-41C3-A6E1-1340D70C6298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1F48C28-D2FE-4523-9983-307359AD6865}" type="pres">
      <dgm:prSet presAssocID="{CA759B52-B703-4296-9890-029AD717C743}" presName="Accent2" presStyleCnt="0"/>
      <dgm:spPr/>
    </dgm:pt>
    <dgm:pt modelId="{B7152198-1615-4D18-9BA4-DDE6F65A3A8F}" type="pres">
      <dgm:prSet presAssocID="{CA759B52-B703-4296-9890-029AD717C743}" presName="Accent" presStyleLbl="bgShp" presStyleIdx="1" presStyleCnt="6"/>
      <dgm:spPr/>
    </dgm:pt>
    <dgm:pt modelId="{4DF5D2F7-4517-4464-A117-334ABC29EA6F}" type="pres">
      <dgm:prSet presAssocID="{CA759B52-B703-4296-9890-029AD717C743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D56B09B-37D1-441A-9E51-312C0886AEE1}" type="pres">
      <dgm:prSet presAssocID="{54F7E763-E280-41F7-B06A-C4F88A014602}" presName="Accent3" presStyleCnt="0"/>
      <dgm:spPr/>
    </dgm:pt>
    <dgm:pt modelId="{7F4B4A65-01FD-4A5B-BFF9-51F01E29F68B}" type="pres">
      <dgm:prSet presAssocID="{54F7E763-E280-41F7-B06A-C4F88A014602}" presName="Accent" presStyleLbl="bgShp" presStyleIdx="2" presStyleCnt="6"/>
      <dgm:spPr/>
    </dgm:pt>
    <dgm:pt modelId="{C945F85A-2D39-4194-8A90-F6F54C0D6230}" type="pres">
      <dgm:prSet presAssocID="{54F7E763-E280-41F7-B06A-C4F88A01460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A761CF4-77E2-4787-9351-E208B92EC9A6}" type="pres">
      <dgm:prSet presAssocID="{D38DC142-D43A-4E02-8C26-E85CFF1F35F8}" presName="Accent4" presStyleCnt="0"/>
      <dgm:spPr/>
    </dgm:pt>
    <dgm:pt modelId="{A7B4AA9C-27C8-4C12-A9D8-6CA933A798B9}" type="pres">
      <dgm:prSet presAssocID="{D38DC142-D43A-4E02-8C26-E85CFF1F35F8}" presName="Accent" presStyleLbl="bgShp" presStyleIdx="3" presStyleCnt="6"/>
      <dgm:spPr/>
    </dgm:pt>
    <dgm:pt modelId="{FF014E07-9E85-4D70-84EA-D77A64AF355D}" type="pres">
      <dgm:prSet presAssocID="{D38DC142-D43A-4E02-8C26-E85CFF1F35F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FC90135-4963-4798-B79B-5B2A8D6BC862}" type="pres">
      <dgm:prSet presAssocID="{1E7D4CE2-B807-4495-B4D8-E208D12FD3ED}" presName="Accent5" presStyleCnt="0"/>
      <dgm:spPr/>
    </dgm:pt>
    <dgm:pt modelId="{8337D587-242C-49A3-8B51-36577B1CBB9C}" type="pres">
      <dgm:prSet presAssocID="{1E7D4CE2-B807-4495-B4D8-E208D12FD3ED}" presName="Accent" presStyleLbl="bgShp" presStyleIdx="4" presStyleCnt="6"/>
      <dgm:spPr/>
    </dgm:pt>
    <dgm:pt modelId="{423C24BE-1493-42EA-9DA3-B3504CCEC19B}" type="pres">
      <dgm:prSet presAssocID="{1E7D4CE2-B807-4495-B4D8-E208D12FD3ED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8867F84-AF57-4C22-A83E-45E465B7B09C}" type="pres">
      <dgm:prSet presAssocID="{DE998DDF-3D9B-4E7C-B57A-A4D08B0D4EAE}" presName="Accent6" presStyleCnt="0"/>
      <dgm:spPr/>
    </dgm:pt>
    <dgm:pt modelId="{A10FC609-141F-415D-81D2-4EDC56F30D97}" type="pres">
      <dgm:prSet presAssocID="{DE998DDF-3D9B-4E7C-B57A-A4D08B0D4EAE}" presName="Accent" presStyleLbl="bgShp" presStyleIdx="5" presStyleCnt="6"/>
      <dgm:spPr/>
    </dgm:pt>
    <dgm:pt modelId="{F833FF07-AA35-4570-BDC5-994CC5E711F9}" type="pres">
      <dgm:prSet presAssocID="{DE998DDF-3D9B-4E7C-B57A-A4D08B0D4EA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5514093-9BFE-4FEA-AE4C-8BB4AF530950}" type="presOf" srcId="{FD94CCB3-3AA7-41C3-A6E1-1340D70C6298}" destId="{4D04EC84-1F52-4877-9DFF-59506B438E8E}" srcOrd="0" destOrd="0" presId="urn:microsoft.com/office/officeart/2011/layout/HexagonRadial"/>
    <dgm:cxn modelId="{55264A7D-AB09-4482-B993-E355A33EC88A}" srcId="{49D97EC4-65A1-42B9-9CEE-B31DDC6457FD}" destId="{CA759B52-B703-4296-9890-029AD717C743}" srcOrd="1" destOrd="0" parTransId="{564AC49E-F3E6-43FC-BAD0-2D05163C3E3E}" sibTransId="{79A616F9-7168-4956-ABE2-BFE7EEC40BC1}"/>
    <dgm:cxn modelId="{3A16504A-77E3-44EB-AF7C-22AA7C3D2FD3}" type="presOf" srcId="{D2C2AA05-4533-4F07-BE1D-3230E11CA9B9}" destId="{0D7589D3-B70F-4548-A74E-6564F4445D16}" srcOrd="0" destOrd="0" presId="urn:microsoft.com/office/officeart/2011/layout/HexagonRadial"/>
    <dgm:cxn modelId="{432484C5-B2C6-43BD-AA27-DD0B8F58D724}" type="presOf" srcId="{1E7D4CE2-B807-4495-B4D8-E208D12FD3ED}" destId="{423C24BE-1493-42EA-9DA3-B3504CCEC19B}" srcOrd="0" destOrd="0" presId="urn:microsoft.com/office/officeart/2011/layout/HexagonRadial"/>
    <dgm:cxn modelId="{5D61B0AC-0C24-4108-886B-5F5880837B52}" srcId="{49D97EC4-65A1-42B9-9CEE-B31DDC6457FD}" destId="{FD94CCB3-3AA7-41C3-A6E1-1340D70C6298}" srcOrd="0" destOrd="0" parTransId="{CF07C79C-28A8-421F-9ECF-08D591860730}" sibTransId="{0940DA6F-4B1D-46AB-BF67-9E22FB885600}"/>
    <dgm:cxn modelId="{A1990CFA-8DFC-44AA-9BE9-B0F72A75C2C7}" type="presOf" srcId="{DE998DDF-3D9B-4E7C-B57A-A4D08B0D4EAE}" destId="{F833FF07-AA35-4570-BDC5-994CC5E711F9}" srcOrd="0" destOrd="0" presId="urn:microsoft.com/office/officeart/2011/layout/HexagonRadial"/>
    <dgm:cxn modelId="{7E7969F1-F576-4F71-9F49-E8E18676A895}" type="presOf" srcId="{D38DC142-D43A-4E02-8C26-E85CFF1F35F8}" destId="{FF014E07-9E85-4D70-84EA-D77A64AF355D}" srcOrd="0" destOrd="0" presId="urn:microsoft.com/office/officeart/2011/layout/HexagonRadial"/>
    <dgm:cxn modelId="{EDF512A2-E0E3-4F1F-A8C2-D901EFDE571F}" type="presOf" srcId="{54F7E763-E280-41F7-B06A-C4F88A014602}" destId="{C945F85A-2D39-4194-8A90-F6F54C0D6230}" srcOrd="0" destOrd="0" presId="urn:microsoft.com/office/officeart/2011/layout/HexagonRadial"/>
    <dgm:cxn modelId="{3AF8D25D-1133-407D-AA63-AECDB1EF738F}" type="presOf" srcId="{49D97EC4-65A1-42B9-9CEE-B31DDC6457FD}" destId="{40822D6A-F7B3-4749-97EB-0F8A097F7AC6}" srcOrd="0" destOrd="0" presId="urn:microsoft.com/office/officeart/2011/layout/HexagonRadial"/>
    <dgm:cxn modelId="{927A04F8-A103-4710-9733-D7CA5BE2BA05}" srcId="{49D97EC4-65A1-42B9-9CEE-B31DDC6457FD}" destId="{EF9612CD-696D-486A-88AA-CF08E2833485}" srcOrd="6" destOrd="0" parTransId="{43D76C17-6107-429C-B30E-6953ED5D89A3}" sibTransId="{2D6BFD50-B962-4FBE-A5C1-C1E73364B930}"/>
    <dgm:cxn modelId="{A201DB56-333D-4FC7-8B1D-4552F3FEF7B3}" srcId="{49D97EC4-65A1-42B9-9CEE-B31DDC6457FD}" destId="{54F7E763-E280-41F7-B06A-C4F88A014602}" srcOrd="2" destOrd="0" parTransId="{4E559201-9FEB-404D-A145-E121EE1C10B9}" sibTransId="{E1767176-FCF4-430C-84E2-7BF3B22ABE8B}"/>
    <dgm:cxn modelId="{C8DBBFC2-68EB-4F96-ADCB-976A269C5AC9}" srcId="{49D97EC4-65A1-42B9-9CEE-B31DDC6457FD}" destId="{DE998DDF-3D9B-4E7C-B57A-A4D08B0D4EAE}" srcOrd="5" destOrd="0" parTransId="{E3166BBC-9C45-4870-9D46-D7A00FDB6D01}" sibTransId="{486AECBC-1E97-43BC-BD41-E206077A72F4}"/>
    <dgm:cxn modelId="{B6269709-4A72-4708-9B29-F7F98CAB7B13}" srcId="{D2C2AA05-4533-4F07-BE1D-3230E11CA9B9}" destId="{49D97EC4-65A1-42B9-9CEE-B31DDC6457FD}" srcOrd="0" destOrd="0" parTransId="{F3CCABA4-8104-4B95-931F-3BBB476ACF0B}" sibTransId="{1976BE7C-9F98-44B7-8B0C-9885CA36509D}"/>
    <dgm:cxn modelId="{BC046EC5-C8AF-4F20-9FAC-A865C896B0E8}" srcId="{D2C2AA05-4533-4F07-BE1D-3230E11CA9B9}" destId="{736DD7D8-A8B9-46CA-A33D-D520C228301B}" srcOrd="1" destOrd="0" parTransId="{620F4F9C-F227-4817-847E-B7A24FEE8F62}" sibTransId="{F4E4F0A9-5D2C-4894-87A6-3A5F26C7E0F1}"/>
    <dgm:cxn modelId="{8EAF8B6B-C432-48D9-806A-1CB6249CB392}" srcId="{49D97EC4-65A1-42B9-9CEE-B31DDC6457FD}" destId="{D38DC142-D43A-4E02-8C26-E85CFF1F35F8}" srcOrd="3" destOrd="0" parTransId="{F385BB6F-C856-4BB3-95E3-C71078003EE7}" sibTransId="{3D7BB4D0-F711-49AD-A857-DA946471DD85}"/>
    <dgm:cxn modelId="{E391882A-98D0-4843-8AA6-21AB2AF902C8}" srcId="{49D97EC4-65A1-42B9-9CEE-B31DDC6457FD}" destId="{1E7D4CE2-B807-4495-B4D8-E208D12FD3ED}" srcOrd="4" destOrd="0" parTransId="{8A4AA1DC-97AA-4E54-B034-1091058A0CD7}" sibTransId="{E975BBB2-DCC1-43CD-A3FB-ED47AEAC7037}"/>
    <dgm:cxn modelId="{9F074F17-8167-4353-A614-D6AFDDBC9F07}" type="presOf" srcId="{CA759B52-B703-4296-9890-029AD717C743}" destId="{4DF5D2F7-4517-4464-A117-334ABC29EA6F}" srcOrd="0" destOrd="0" presId="urn:microsoft.com/office/officeart/2011/layout/HexagonRadial"/>
    <dgm:cxn modelId="{3C404A18-46C7-4530-B995-2400B7DA0957}" type="presParOf" srcId="{0D7589D3-B70F-4548-A74E-6564F4445D16}" destId="{40822D6A-F7B3-4749-97EB-0F8A097F7AC6}" srcOrd="0" destOrd="0" presId="urn:microsoft.com/office/officeart/2011/layout/HexagonRadial"/>
    <dgm:cxn modelId="{E0F17101-1E9B-47A7-9AC4-5DC5A404D021}" type="presParOf" srcId="{0D7589D3-B70F-4548-A74E-6564F4445D16}" destId="{AA0B6925-2852-4BFB-B573-EA0E74848D35}" srcOrd="1" destOrd="0" presId="urn:microsoft.com/office/officeart/2011/layout/HexagonRadial"/>
    <dgm:cxn modelId="{39097466-E2B1-4E05-949C-F6ED604A379E}" type="presParOf" srcId="{AA0B6925-2852-4BFB-B573-EA0E74848D35}" destId="{06EC0021-60A5-4FEA-866D-137ABAED34B3}" srcOrd="0" destOrd="0" presId="urn:microsoft.com/office/officeart/2011/layout/HexagonRadial"/>
    <dgm:cxn modelId="{8518E6F0-D361-490D-8429-73ACF64C0125}" type="presParOf" srcId="{0D7589D3-B70F-4548-A74E-6564F4445D16}" destId="{4D04EC84-1F52-4877-9DFF-59506B438E8E}" srcOrd="2" destOrd="0" presId="urn:microsoft.com/office/officeart/2011/layout/HexagonRadial"/>
    <dgm:cxn modelId="{C1694624-4269-4A1F-A934-EFC793A23BA5}" type="presParOf" srcId="{0D7589D3-B70F-4548-A74E-6564F4445D16}" destId="{81F48C28-D2FE-4523-9983-307359AD6865}" srcOrd="3" destOrd="0" presId="urn:microsoft.com/office/officeart/2011/layout/HexagonRadial"/>
    <dgm:cxn modelId="{0FECC82B-2634-47C0-B123-5BEE5EDF9678}" type="presParOf" srcId="{81F48C28-D2FE-4523-9983-307359AD6865}" destId="{B7152198-1615-4D18-9BA4-DDE6F65A3A8F}" srcOrd="0" destOrd="0" presId="urn:microsoft.com/office/officeart/2011/layout/HexagonRadial"/>
    <dgm:cxn modelId="{9FB0B3FD-B07E-46A3-95D4-12F6FFB31AB7}" type="presParOf" srcId="{0D7589D3-B70F-4548-A74E-6564F4445D16}" destId="{4DF5D2F7-4517-4464-A117-334ABC29EA6F}" srcOrd="4" destOrd="0" presId="urn:microsoft.com/office/officeart/2011/layout/HexagonRadial"/>
    <dgm:cxn modelId="{3AF973B3-0E56-4720-BD31-4483085027CC}" type="presParOf" srcId="{0D7589D3-B70F-4548-A74E-6564F4445D16}" destId="{6D56B09B-37D1-441A-9E51-312C0886AEE1}" srcOrd="5" destOrd="0" presId="urn:microsoft.com/office/officeart/2011/layout/HexagonRadial"/>
    <dgm:cxn modelId="{EE42878D-6384-49D3-B14E-3BC3A58BD6EB}" type="presParOf" srcId="{6D56B09B-37D1-441A-9E51-312C0886AEE1}" destId="{7F4B4A65-01FD-4A5B-BFF9-51F01E29F68B}" srcOrd="0" destOrd="0" presId="urn:microsoft.com/office/officeart/2011/layout/HexagonRadial"/>
    <dgm:cxn modelId="{679F8C4F-5650-43A2-B1BC-17841663FB40}" type="presParOf" srcId="{0D7589D3-B70F-4548-A74E-6564F4445D16}" destId="{C945F85A-2D39-4194-8A90-F6F54C0D6230}" srcOrd="6" destOrd="0" presId="urn:microsoft.com/office/officeart/2011/layout/HexagonRadial"/>
    <dgm:cxn modelId="{A28CC34F-06C2-44B7-B72E-DDF81CDA8F79}" type="presParOf" srcId="{0D7589D3-B70F-4548-A74E-6564F4445D16}" destId="{CA761CF4-77E2-4787-9351-E208B92EC9A6}" srcOrd="7" destOrd="0" presId="urn:microsoft.com/office/officeart/2011/layout/HexagonRadial"/>
    <dgm:cxn modelId="{E9AEDB30-DA04-42C1-BA10-58BA7FF1F39F}" type="presParOf" srcId="{CA761CF4-77E2-4787-9351-E208B92EC9A6}" destId="{A7B4AA9C-27C8-4C12-A9D8-6CA933A798B9}" srcOrd="0" destOrd="0" presId="urn:microsoft.com/office/officeart/2011/layout/HexagonRadial"/>
    <dgm:cxn modelId="{CA379093-99CE-4873-804A-378A91D807A1}" type="presParOf" srcId="{0D7589D3-B70F-4548-A74E-6564F4445D16}" destId="{FF014E07-9E85-4D70-84EA-D77A64AF355D}" srcOrd="8" destOrd="0" presId="urn:microsoft.com/office/officeart/2011/layout/HexagonRadial"/>
    <dgm:cxn modelId="{3663770B-9E60-4D23-A099-E03A61992A02}" type="presParOf" srcId="{0D7589D3-B70F-4548-A74E-6564F4445D16}" destId="{3FC90135-4963-4798-B79B-5B2A8D6BC862}" srcOrd="9" destOrd="0" presId="urn:microsoft.com/office/officeart/2011/layout/HexagonRadial"/>
    <dgm:cxn modelId="{987478A1-996E-4DEA-B57C-B51058DD3775}" type="presParOf" srcId="{3FC90135-4963-4798-B79B-5B2A8D6BC862}" destId="{8337D587-242C-49A3-8B51-36577B1CBB9C}" srcOrd="0" destOrd="0" presId="urn:microsoft.com/office/officeart/2011/layout/HexagonRadial"/>
    <dgm:cxn modelId="{74AB7FEE-E5EE-4495-BD17-FFF3278CE3FC}" type="presParOf" srcId="{0D7589D3-B70F-4548-A74E-6564F4445D16}" destId="{423C24BE-1493-42EA-9DA3-B3504CCEC19B}" srcOrd="10" destOrd="0" presId="urn:microsoft.com/office/officeart/2011/layout/HexagonRadial"/>
    <dgm:cxn modelId="{135C33F0-15AF-48BD-9196-E1E28DD1AE1A}" type="presParOf" srcId="{0D7589D3-B70F-4548-A74E-6564F4445D16}" destId="{58867F84-AF57-4C22-A83E-45E465B7B09C}" srcOrd="11" destOrd="0" presId="urn:microsoft.com/office/officeart/2011/layout/HexagonRadial"/>
    <dgm:cxn modelId="{D86BF2EB-2950-455A-9545-07330AF8AAA4}" type="presParOf" srcId="{58867F84-AF57-4C22-A83E-45E465B7B09C}" destId="{A10FC609-141F-415D-81D2-4EDC56F30D97}" srcOrd="0" destOrd="0" presId="urn:microsoft.com/office/officeart/2011/layout/HexagonRadial"/>
    <dgm:cxn modelId="{C173463F-F0D4-41EA-A2A0-1D7313CBC86D}" type="presParOf" srcId="{0D7589D3-B70F-4548-A74E-6564F4445D16}" destId="{F833FF07-AA35-4570-BDC5-994CC5E711F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22D6A-F7B3-4749-97EB-0F8A097F7AC6}">
      <dsp:nvSpPr>
        <dsp:cNvPr id="0" name=""/>
        <dsp:cNvSpPr/>
      </dsp:nvSpPr>
      <dsp:spPr>
        <a:xfrm>
          <a:off x="2952810" y="1748061"/>
          <a:ext cx="2221862" cy="192200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Wpływ tunelu na mobilność mieszkańców</a:t>
          </a:r>
          <a:endParaRPr lang="pl-PL" sz="1600" kern="1200" dirty="0"/>
        </a:p>
      </dsp:txBody>
      <dsp:txXfrm>
        <a:off x="3321004" y="2066564"/>
        <a:ext cx="1485474" cy="1284995"/>
      </dsp:txXfrm>
    </dsp:sp>
    <dsp:sp modelId="{B7152198-1615-4D18-9BA4-DDE6F65A3A8F}">
      <dsp:nvSpPr>
        <dsp:cNvPr id="0" name=""/>
        <dsp:cNvSpPr/>
      </dsp:nvSpPr>
      <dsp:spPr>
        <a:xfrm>
          <a:off x="4344123" y="828514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04EC84-1F52-4877-9DFF-59506B438E8E}">
      <dsp:nvSpPr>
        <dsp:cNvPr id="0" name=""/>
        <dsp:cNvSpPr/>
      </dsp:nvSpPr>
      <dsp:spPr>
        <a:xfrm>
          <a:off x="3157475" y="0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smtClean="0">
              <a:latin typeface="Segoe UI" panose="020B0502040204020203" pitchFamily="34" charset="0"/>
              <a:cs typeface="Segoe UI" panose="020B0502040204020203" pitchFamily="34" charset="0"/>
            </a:rPr>
            <a:t>Uruchomienie tunelu poprawi dostępność pomiędzy wyspami Wolin i Uznam</a:t>
          </a:r>
          <a:endParaRPr lang="pl-PL" sz="1000" kern="1200" dirty="0"/>
        </a:p>
      </dsp:txBody>
      <dsp:txXfrm>
        <a:off x="3459220" y="261045"/>
        <a:ext cx="1217310" cy="1053116"/>
      </dsp:txXfrm>
    </dsp:sp>
    <dsp:sp modelId="{7F4B4A65-01FD-4A5B-BFF9-51F01E29F68B}">
      <dsp:nvSpPr>
        <dsp:cNvPr id="0" name=""/>
        <dsp:cNvSpPr/>
      </dsp:nvSpPr>
      <dsp:spPr>
        <a:xfrm>
          <a:off x="5322487" y="2178846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F5D2F7-4517-4464-A117-334ABC29EA6F}">
      <dsp:nvSpPr>
        <dsp:cNvPr id="0" name=""/>
        <dsp:cNvSpPr/>
      </dsp:nvSpPr>
      <dsp:spPr>
        <a:xfrm>
          <a:off x="4827361" y="968857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Mieszkańcy częściej będą korzystać z samochodu osobowego w podróżach pomiędzy wyspami</a:t>
          </a:r>
          <a:endParaRPr lang="pl-PL" sz="1000" kern="1200" dirty="0"/>
        </a:p>
      </dsp:txBody>
      <dsp:txXfrm>
        <a:off x="5129106" y="1229902"/>
        <a:ext cx="1217310" cy="1053116"/>
      </dsp:txXfrm>
    </dsp:sp>
    <dsp:sp modelId="{A7B4AA9C-27C8-4C12-A9D8-6CA933A798B9}">
      <dsp:nvSpPr>
        <dsp:cNvPr id="0" name=""/>
        <dsp:cNvSpPr/>
      </dsp:nvSpPr>
      <dsp:spPr>
        <a:xfrm>
          <a:off x="4642852" y="3703117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945F85A-2D39-4194-8A90-F6F54C0D6230}">
      <dsp:nvSpPr>
        <dsp:cNvPr id="0" name=""/>
        <dsp:cNvSpPr/>
      </dsp:nvSpPr>
      <dsp:spPr>
        <a:xfrm>
          <a:off x="4827361" y="2873519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smtClean="0">
              <a:latin typeface="Segoe UI" panose="020B0502040204020203" pitchFamily="34" charset="0"/>
              <a:cs typeface="Segoe UI" panose="020B0502040204020203" pitchFamily="34" charset="0"/>
            </a:rPr>
            <a:t>Powstanie ryzyka nadmiernego zatłoczenia miasta w przypadku braku ograniczeń w dostępności</a:t>
          </a:r>
          <a:endParaRPr lang="pl-PL" sz="1000" kern="1200" dirty="0"/>
        </a:p>
      </dsp:txBody>
      <dsp:txXfrm>
        <a:off x="5129106" y="3134564"/>
        <a:ext cx="1217310" cy="1053116"/>
      </dsp:txXfrm>
    </dsp:sp>
    <dsp:sp modelId="{8337D587-242C-49A3-8B51-36577B1CBB9C}">
      <dsp:nvSpPr>
        <dsp:cNvPr id="0" name=""/>
        <dsp:cNvSpPr/>
      </dsp:nvSpPr>
      <dsp:spPr>
        <a:xfrm>
          <a:off x="2956944" y="386134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014E07-9E85-4D70-84EA-D77A64AF355D}">
      <dsp:nvSpPr>
        <dsp:cNvPr id="0" name=""/>
        <dsp:cNvSpPr/>
      </dsp:nvSpPr>
      <dsp:spPr>
        <a:xfrm>
          <a:off x="3157475" y="3843460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kern="1200" smtClean="0">
              <a:latin typeface="Segoe UI" panose="020B0502040204020203" pitchFamily="34" charset="0"/>
              <a:cs typeface="Segoe UI" panose="020B0502040204020203" pitchFamily="34" charset="0"/>
            </a:rPr>
            <a:t>Przeprawa promowa czasowo będzie pozwalała na przedostanie się na drugi brzeg w podobnym czasie co autobusem miejskim przez tunel</a:t>
          </a:r>
          <a:endParaRPr lang="pl-PL" sz="9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459220" y="4104505"/>
        <a:ext cx="1217310" cy="1053116"/>
      </dsp:txXfrm>
    </dsp:sp>
    <dsp:sp modelId="{A10FC609-141F-415D-81D2-4EDC56F30D97}">
      <dsp:nvSpPr>
        <dsp:cNvPr id="0" name=""/>
        <dsp:cNvSpPr/>
      </dsp:nvSpPr>
      <dsp:spPr>
        <a:xfrm>
          <a:off x="1962559" y="251155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3C24BE-1493-42EA-9DA3-B3504CCEC19B}">
      <dsp:nvSpPr>
        <dsp:cNvPr id="0" name=""/>
        <dsp:cNvSpPr/>
      </dsp:nvSpPr>
      <dsp:spPr>
        <a:xfrm>
          <a:off x="1479837" y="2874602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smtClean="0">
              <a:latin typeface="Segoe UI" panose="020B0502040204020203" pitchFamily="34" charset="0"/>
              <a:cs typeface="Segoe UI" panose="020B0502040204020203" pitchFamily="34" charset="0"/>
            </a:rPr>
            <a:t>Wzrost natężenia ruchu o około 25% w perspektywie 10 – 15 lat</a:t>
          </a:r>
          <a:endParaRPr lang="pl-PL" sz="1000" kern="1200" dirty="0"/>
        </a:p>
      </dsp:txBody>
      <dsp:txXfrm>
        <a:off x="1781582" y="3135647"/>
        <a:ext cx="1217310" cy="1053116"/>
      </dsp:txXfrm>
    </dsp:sp>
    <dsp:sp modelId="{F833FF07-AA35-4570-BDC5-994CC5E711F9}">
      <dsp:nvSpPr>
        <dsp:cNvPr id="0" name=""/>
        <dsp:cNvSpPr/>
      </dsp:nvSpPr>
      <dsp:spPr>
        <a:xfrm>
          <a:off x="1479837" y="966690"/>
          <a:ext cx="1820800" cy="1575206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Spadek udziału roweru i transportu zbiorowego w podróżach</a:t>
          </a:r>
          <a:endParaRPr lang="pl-PL" sz="1000" kern="1200" dirty="0"/>
        </a:p>
      </dsp:txBody>
      <dsp:txXfrm>
        <a:off x="1781582" y="1227735"/>
        <a:ext cx="1217310" cy="1053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Promieniowy sześciokątny"/>
  <dgm:desc val="Umożliwia pokazanie procesu sekwencyjnego powiązanego z centralnym pomysłem lub motywem. Ograniczony do sześciu kształtów poziomu 2. Najlepiej się sprawdza w przypadku małej ilości tekstu. Nieużywany tekst jest niewidoczny, ale jest dostępny po przełączeniu układu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0.01126</cdr:x>
      <cdr:y>0.0177</cdr:y>
    </cdr:from>
    <cdr:to>
      <cdr:x>0.98874</cdr:x>
      <cdr:y>0.18334</cdr:y>
    </cdr:to>
    <cdr:sp macro="" textlink="">
      <cdr:nvSpPr>
        <cdr:cNvPr id="2" name="pole tekstowe 9"/>
        <cdr:cNvSpPr txBox="1"/>
      </cdr:nvSpPr>
      <cdr:spPr>
        <a:xfrm xmlns:a="http://schemas.openxmlformats.org/drawingml/2006/main">
          <a:off x="40752" y="55896"/>
          <a:ext cx="3538728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l-P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l-PL" sz="1400" dirty="0" smtClean="0"/>
            <a:t>Podział zadań przewozowych </a:t>
          </a:r>
        </a:p>
        <a:p xmlns:a="http://schemas.openxmlformats.org/drawingml/2006/main">
          <a:pPr algn="ctr"/>
          <a:r>
            <a:rPr lang="pl-PL" sz="1400" dirty="0" smtClean="0"/>
            <a:t>w przyszłości</a:t>
          </a:r>
          <a:endParaRPr lang="pl-PL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DA5C3-34BB-4A10-8032-2365464BF24B}" type="datetimeFigureOut">
              <a:rPr lang="pl-PL" smtClean="0"/>
              <a:t>12.11.2019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14AF-7F8B-4C36-A859-89103C05600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868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14AF-7F8B-4C36-A859-89103C05600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7263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8F81-75E0-46EF-8C2E-B9AFE0315FBE}" type="datetime1">
              <a:rPr lang="pl-PL" smtClean="0"/>
              <a:t>12.11.2019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396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7BAD-8F24-443B-AF51-3F74A7594C2F}" type="datetime1">
              <a:rPr lang="pl-PL" smtClean="0"/>
              <a:t>12.11.2019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932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71535-5D02-4D21-9453-06D935BEA1C9}" type="datetime1">
              <a:rPr lang="pl-PL" smtClean="0"/>
              <a:t>12.11.2019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6087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0901-7DA9-443F-8CE5-ADCF87313C32}" type="datetime1">
              <a:rPr lang="pl-PL" smtClean="0"/>
              <a:t>12.11.2019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659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FF46-4420-40C6-969D-87210479B314}" type="datetime1">
              <a:rPr lang="pl-PL" smtClean="0"/>
              <a:t>12.11.2019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52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710E-04D6-4D86-888F-AD9D0BC22F73}" type="datetime1">
              <a:rPr lang="pl-PL" smtClean="0"/>
              <a:t>12.11.2019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7565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C11E-131C-4E31-8CB5-4069E8E9BF97}" type="datetime1">
              <a:rPr lang="pl-PL" smtClean="0"/>
              <a:t>12.11.2019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746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71E1-C2C0-4003-B9C8-67881F961BD5}" type="datetime1">
              <a:rPr lang="pl-PL" smtClean="0"/>
              <a:t>12.11.2019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35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BCB4-83A6-4823-9906-3E2F4DD93F17}" type="datetime1">
              <a:rPr lang="pl-PL" smtClean="0"/>
              <a:t>12.11.2019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549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D5A1-28F8-4338-9294-1AC76704609B}" type="datetime1">
              <a:rPr lang="pl-PL" smtClean="0"/>
              <a:t>12.11.2019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423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47B3-8D83-4A63-AF0D-42D568415A01}" type="datetime1">
              <a:rPr lang="pl-PL" smtClean="0"/>
              <a:t>12.11.2019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7814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D3A55-543E-4EA9-9E77-46C8403A4196}" type="datetime1">
              <a:rPr lang="pl-PL" smtClean="0"/>
              <a:t>12.11.2019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6991D-3AA8-405C-8C7C-DD23BFEB7A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727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" y="747459"/>
            <a:ext cx="9144000" cy="2387600"/>
          </a:xfrm>
        </p:spPr>
        <p:txBody>
          <a:bodyPr>
            <a:noAutofit/>
          </a:bodyPr>
          <a:lstStyle/>
          <a:p>
            <a:r>
              <a:rPr lang="pl-PL" sz="4400" b="1" dirty="0"/>
              <a:t>KONCEPCJA SYSTEMU ZARZĄDZANIA </a:t>
            </a:r>
            <a:br>
              <a:rPr lang="pl-PL" sz="4400" b="1" dirty="0"/>
            </a:br>
            <a:r>
              <a:rPr lang="pl-PL" sz="4400" b="1" dirty="0"/>
              <a:t>RUCHEM W ŚWINOUJŚCIU</a:t>
            </a:r>
            <a:endParaRPr lang="pl-PL" sz="4400" dirty="0"/>
          </a:p>
        </p:txBody>
      </p:sp>
      <p:pic>
        <p:nvPicPr>
          <p:cNvPr id="4" name="Obraz 3" descr="VIA VIST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04" y="5536940"/>
            <a:ext cx="2703981" cy="5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rójkąt prostokątny 10"/>
          <p:cNvSpPr/>
          <p:nvPr/>
        </p:nvSpPr>
        <p:spPr>
          <a:xfrm rot="16200000">
            <a:off x="7569707" y="5283708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rójkąt prostokątny 11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rójkąt prostokątny 12"/>
          <p:cNvSpPr/>
          <p:nvPr/>
        </p:nvSpPr>
        <p:spPr>
          <a:xfrm rot="10800000">
            <a:off x="7616952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rójkąt prostokątny 13"/>
          <p:cNvSpPr/>
          <p:nvPr/>
        </p:nvSpPr>
        <p:spPr>
          <a:xfrm rot="5400000">
            <a:off x="47243" y="-63309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Tytuł 1"/>
          <p:cNvSpPr txBox="1">
            <a:spLocks/>
          </p:cNvSpPr>
          <p:nvPr/>
        </p:nvSpPr>
        <p:spPr>
          <a:xfrm>
            <a:off x="97536" y="179816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Wyzwania miasta Świnoujście w perspektywie </a:t>
            </a:r>
          </a:p>
          <a:p>
            <a:r>
              <a:rPr lang="pl-PL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planowanego uruchomienia tunelu pod Świną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35" y="5030475"/>
            <a:ext cx="1157683" cy="162153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75323" y="4526447"/>
            <a:ext cx="3850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Segoe UI" panose="020B0502040204020203" pitchFamily="34" charset="0"/>
                <a:cs typeface="Segoe UI" panose="020B0502040204020203" pitchFamily="34" charset="0"/>
              </a:rPr>
              <a:t>Zamawiający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4941565" y="4526447"/>
            <a:ext cx="3850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Segoe UI" panose="020B0502040204020203" pitchFamily="34" charset="0"/>
                <a:cs typeface="Segoe UI" panose="020B0502040204020203" pitchFamily="34" charset="0"/>
              </a:rPr>
              <a:t>Wykonawca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753367" y="6550223"/>
            <a:ext cx="3850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Świnoujście, 13 listopad 2019r.</a:t>
            </a: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10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20" y="5236464"/>
            <a:ext cx="1017660" cy="107702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0" y="1399038"/>
            <a:ext cx="452026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Zalety scenariusza:</a:t>
            </a:r>
            <a:endParaRPr lang="pl-PL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Ograniczenie wpływu samochodów osobowych w mieście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Konkurencyjność transportu zbiorowego w podróżach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Poprawa jakości infrastruktury pieszej i rowerowej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Brak wpływu transportu na jakość powietrza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Poprawa warunków ruchu w mieście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Spadek czasu podróży w mieście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Zahamowanie „ruchu wzbudzonego” budową tunelu w mieście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520267" y="1399038"/>
            <a:ext cx="45039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Wady scenariusza: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Ograniczenie ruchu samochodów 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Pogorszenie warunków parkingowych w okresie krótkofalowym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Konieczność zmian w </a:t>
            </a:r>
            <a:r>
              <a:rPr lang="pl-PL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zachowaniach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 komunikacyjnych mieszkańców</a:t>
            </a: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Scenariusz zrównoważony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1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11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04798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20" y="5279327"/>
            <a:ext cx="1017660" cy="107702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" y="983534"/>
            <a:ext cx="452628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Zalety scenariusza:</a:t>
            </a:r>
            <a:endParaRPr lang="pl-PL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Poprawa jakości powietrza dzięki mniejszemu udziałowi samochodu w podróżach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Spadek wykorzystania samochodu w podróżach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Mniejsze nakłady finansowe na transport drogowy, brak konieczności częstej modernizacji infrastruktury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Poprawa jakości infrastruktury pieszej i rowerowej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Spadek czasu podróży w mieście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Możliwość osiągnięcia statusu miasta pionierskiego w Polsce w zakresie działań przyjaznych środowisku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Zwiększenie atrakcyjności Dzielnicy Nadmorskiej o charakterze uzdrowiskowym rozumianej jako poprawę jakości przestrzeni publicznej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Poprawa bezpieczeństwa na drogach w mieście dzięki redukcji ruchu i wprowadzeniu rozwiązań z zakresu BRD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Ograniczenie wpływu ruchu z tunelu na układ drogowy, eliminacja „ruchu wzbudzonego” budową tunelu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Brak konieczności poprawy przepustowości węzłów drogowych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Poprawa warunków parkowania w okresie długofalowym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Przeniesienie ruchu tranzytowego na zewnątrz miasta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282523" y="983534"/>
            <a:ext cx="474165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Wady scenariusza: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Ograniczenie możliwości parkowania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Ograniczenie liczby podróży samochodem osobowym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Pogorszenie warunków ruchu samochodem osobowym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Konieczność zmiany </a:t>
            </a:r>
            <a:r>
              <a:rPr lang="pl-PL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zachowań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 komunikacyjnych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Ograniczenia dojazdu samochodem do wybranych punktów w mieście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Długotrwały proces konsultacji społecznych, sprzeciwy użytkowników samochodów przeciw ograniczeniom w ruchu</a:t>
            </a: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Scenariusz zorientowany na mieszkańców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61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12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1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328" y="5182892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63762" y="1131171"/>
            <a:ext cx="6096000" cy="49487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Główne cele:</a:t>
            </a:r>
            <a:endParaRPr lang="pl-PL" sz="1400" dirty="0">
              <a:latin typeface="Segoe UI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Zdefiniowanie głównych ciągów pieszych w mieście</a:t>
            </a:r>
            <a:endParaRPr lang="pl-PL" sz="1400" dirty="0">
              <a:latin typeface="Segoe UI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Określenie podstawowych standardów dla infrastruktury pieszej</a:t>
            </a:r>
            <a:endParaRPr lang="pl-PL" sz="1400" dirty="0">
              <a:latin typeface="Segoe UI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Droga do szkoły</a:t>
            </a:r>
            <a:endParaRPr lang="pl-PL" sz="1400" dirty="0">
              <a:latin typeface="Segoe UI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37" indent="-285737">
              <a:buFont typeface="Wingdings" panose="05000000000000000000" pitchFamily="2" charset="2"/>
              <a:buChar char="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</a:rPr>
              <a:t> Działania promocyjne</a:t>
            </a:r>
          </a:p>
          <a:p>
            <a:pPr marL="285737" indent="-285737">
              <a:buFont typeface="Wingdings" panose="05000000000000000000" pitchFamily="2" charset="2"/>
              <a:buChar char="ü"/>
            </a:pPr>
            <a:endParaRPr lang="pl-PL" sz="1400" b="1" dirty="0">
              <a:latin typeface="Segoe UI Light" panose="020B0502040204020203" pitchFamily="34" charset="0"/>
            </a:endParaRPr>
          </a:p>
          <a:p>
            <a:pPr marL="285737" indent="-285737">
              <a:buFont typeface="Wingdings" panose="05000000000000000000" pitchFamily="2" charset="2"/>
              <a:buChar char="ü"/>
            </a:pPr>
            <a:endParaRPr lang="pl-PL" sz="1400" b="1" dirty="0">
              <a:latin typeface="Segoe UI Light" panose="020B0502040204020203" pitchFamily="34" charset="0"/>
            </a:endParaRPr>
          </a:p>
          <a:p>
            <a:r>
              <a:rPr lang="pl-PL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Rekomenduje się następujące </a:t>
            </a:r>
            <a:r>
              <a:rPr lang="pl-PL" sz="11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działania (scenariusz II i III):</a:t>
            </a:r>
            <a:endParaRPr lang="pl-PL" sz="11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pl-PL" sz="11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Przebudowę</a:t>
            </a:r>
            <a:r>
              <a:rPr lang="pl-PL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 Wybrzeża Władysława IV </a:t>
            </a: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(wariantowo)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Przebudowę </a:t>
            </a:r>
            <a:r>
              <a:rPr lang="pl-PL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Placu Słowiańskiego</a:t>
            </a: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 na ciąg pieszo-rowerowy w jezdni zachodniej oraz zaślepiony od południa odcinek jezdni z miejscami parkingowymi po stronie wschodniej. Istniejący przekrój pozwala zaślepić ulicę przy skrzyżowaniu z Wybrzeżem Władysława IV i zostawić miejsca parkingowe.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Zmianę odcinka </a:t>
            </a:r>
            <a:r>
              <a:rPr lang="pl-PL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ul. Piłsudskiego</a:t>
            </a: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 od ul. Bogusławskiego do ul. Słowackiego, na ciąg pieszo-rowerowy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Przebudowę </a:t>
            </a:r>
            <a:r>
              <a:rPr lang="pl-PL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ul. Piłsudskiego</a:t>
            </a: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 od ul. Piastowskiej do ul. Bogusławskiego z docelową geometrią w formie współdzielonej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Zmianę odcinka </a:t>
            </a:r>
            <a:r>
              <a:rPr lang="pl-PL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ul. Chrobrego</a:t>
            </a: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 od ul. Sikorskiego do ul. Sienkiewicza, na ciąg pieszo rowerowy przy założeniu remontu (modernizacji) ul. Krzywoustego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Przebudowę </a:t>
            </a:r>
            <a:r>
              <a:rPr lang="pl-PL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ul. Chrobrego</a:t>
            </a: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 od ul. Sienkiewicza do ul. Uzdrowiskowej z docelową geometrią w formie współdzielonej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Przebudowę </a:t>
            </a:r>
            <a:r>
              <a:rPr lang="pl-PL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ul. Matejki</a:t>
            </a:r>
            <a:r>
              <a:rPr lang="pl-PL" sz="1100" dirty="0">
                <a:latin typeface="Segoe UI" panose="020B0502040204020203" pitchFamily="34" charset="0"/>
                <a:cs typeface="Segoe UI" panose="020B0502040204020203" pitchFamily="34" charset="0"/>
              </a:rPr>
              <a:t> od ul. Sienkiewicza do ul. Konstytucji 3 Maja z docelową geometrią w formie współdzielonej</a:t>
            </a: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Ruch pieszy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6" name="Łącznik prosty 15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 descr="C:\Users\bwier\Desktop\1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9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 descr="C:\Users\bwier\Desktop\1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17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37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13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24099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598596" y="2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47" y="5149845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4564" y="970755"/>
            <a:ext cx="6096000" cy="42533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Wykonywanie wyłącznie z nawierzchni niefazowanej, najlepiej z asfaltobetonu,</a:t>
            </a: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Obowiązkowe obniżenia krawężników na skrzyżowaniach z pasami medialnymi dla osób niedowidzących,</a:t>
            </a: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Utrzymywanie niwelety ciągów pieszych na skrzyżowaniach z ulicami niższych klas (L i D)</a:t>
            </a: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Minimalną szerokość chodnika dostępnego dla pieszych 2,5m, w wyjątkowych sytuacjach 2m</a:t>
            </a: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Dostępność ławek minimum co 100m</a:t>
            </a: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Dostępność koszy na śmieci minimum co 50m</a:t>
            </a: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Dostępność toalet publicznych minimum co 500m</a:t>
            </a: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Zasadzanie drzew lub stawianie donic zacieniających ciągi piesze</a:t>
            </a: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Oświetlenie przejść dla pieszych</a:t>
            </a: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Ruch pieszy - rekomendacje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7" name="Łącznik prosty 16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 descr="Znalezione obrazy dla zapytania woonerf łódź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18" y="2"/>
            <a:ext cx="91256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ymbol zastępczy zawartości 3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918" y="4642"/>
            <a:ext cx="9156562" cy="6853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Symbol zastępczy zawartości 3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918" y="-24730"/>
            <a:ext cx="9156562" cy="6882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60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14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3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46" y="5150808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07264" y="1590743"/>
            <a:ext cx="4396820" cy="22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Główne cele: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Uzupełnienie sieci infrastruktury liniowej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Realizacja elementów infrastruktury punktowej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Miejsca Obsługi Rowerzystów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Opracowanie Standardów wykonawczych i projektowych dla infrastruktury rowerowej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System roweru miejskiego</a:t>
            </a: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Ruch rowerowy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721" y="1927285"/>
            <a:ext cx="3477279" cy="49307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68" y="3933825"/>
            <a:ext cx="3945839" cy="263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0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15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-20325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46" y="5279327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4564" y="1034473"/>
            <a:ext cx="6096000" cy="39097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Główne cele: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Utworzenie stanowisk odstawczych dla komunikacji regionalnej na wyspie Uznam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Zwiększenie częstotliwości popularnych linii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Obsługa linii autobusowych w Dzielnicy Nadmorskiej taborem o napędzie ekologicznym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Kontynuacja obecnych trendów związanych z poszerzaniem oferty w mieście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Wprowadzenie śluz autobusowych w sieci drogowej miasta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Utworzenie nowego przystanku autobusowego „Piastowska” na ul. Konstytucji 3 Maja przy skrzyżowaniu ul. Piastowskiej i Konstytucji 3 Maja 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Opis rozwiązań dla transportu będącego atrakcją turystyczną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Funkcjonowanie transportu zbiorowego na wypadek zamknięcia tunelu</a:t>
            </a:r>
          </a:p>
        </p:txBody>
      </p:sp>
      <p:sp>
        <p:nvSpPr>
          <p:cNvPr id="17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Transport zbiorowy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8" name="Łącznik prosty 17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 descr="Znalezione obrazy dla zapytania Detail bussluis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2284"/>
            <a:ext cx="9144000" cy="692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 descr="https://farm2.static.flickr.com/1830/29256466808_423c8ede7f_b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2448"/>
            <a:ext cx="9144000" cy="689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C:\Users\bwier\Desktop\3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84"/>
            <a:ext cx="9144000" cy="697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 descr="C:\Users\bwier\Desktop\40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84"/>
            <a:ext cx="9144000" cy="6940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88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16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46" y="5236464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61950" y="1332639"/>
            <a:ext cx="6096000" cy="24493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Główne cele: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Zminimalizowanie wpływu natężenia ruchu pojazdów z tunelu w mieście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Wyprowadzenie ruchu tranzytowego z centrum miasta na trasy obwodowe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Ograniczenie ruchu samochodowego w Dzielnicy Nadmorskiej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Utworzenie parkingów buforowych dla turystów parkujących na dłuższy okres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Poprawa bezpieczeństwa ruchu</a:t>
            </a: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Ruch drogowy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68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17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-5325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46" y="5172799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524000" y="1496027"/>
            <a:ext cx="6096000" cy="3228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Propozycja zmian przekrojów ulicy – ul. Matejki</a:t>
            </a:r>
          </a:p>
        </p:txBody>
      </p:sp>
      <p:pic>
        <p:nvPicPr>
          <p:cNvPr id="10" name="Obraz 9" descr="Z:\01. Projekty\2018\IR08_2018_Świnoujście_KSZR\Rysunki_DWG\Przekroje_Matejki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7" t="20897" r="5484" b="18748"/>
          <a:stretch/>
        </p:blipFill>
        <p:spPr bwMode="auto">
          <a:xfrm rot="16200000">
            <a:off x="3468057" y="503687"/>
            <a:ext cx="2320291" cy="4916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az 13" descr="Z:\01. Projekty\2018\IR08_2018_Świnoujście_KSZR\Rysunki_DWG\Przekroje_Matejki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21213" r="44721" b="18219"/>
          <a:stretch/>
        </p:blipFill>
        <p:spPr bwMode="auto">
          <a:xfrm rot="16200000">
            <a:off x="3338517" y="2608233"/>
            <a:ext cx="2596515" cy="49339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Ruch drogowy - przykłady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6" name="Łącznik prosty 15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1754622" y="1708730"/>
            <a:ext cx="415178" cy="1977335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ul. Matejki - obecnie</a:t>
            </a:r>
            <a:endParaRPr lang="pl-PL" sz="1400" b="1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754620" y="3991982"/>
            <a:ext cx="415178" cy="1977335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ul. Matejki - propozycja</a:t>
            </a:r>
            <a:endParaRPr lang="pl-PL" sz="1400" b="1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7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18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-12118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46" y="5166850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524000" y="1496027"/>
            <a:ext cx="6096000" cy="3228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Propozycja zmian przekrojów ulicy – Wybrzeże Władysława IV</a:t>
            </a:r>
          </a:p>
        </p:txBody>
      </p:sp>
      <p:pic>
        <p:nvPicPr>
          <p:cNvPr id="15" name="Obraz 14" descr="Z:\01. Projekty\2018\IR08_2018_Świnoujście_KSZR\Rysunki_DWG\Przekroje_Wybrzeże_Władysława_I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5" t="17721" r="9827" b="20336"/>
          <a:stretch/>
        </p:blipFill>
        <p:spPr bwMode="auto">
          <a:xfrm rot="16200000">
            <a:off x="3518954" y="809268"/>
            <a:ext cx="2106103" cy="45350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az 16" descr="Y:\01. Projekty\2018\IR08_2018_Świnoujście_KSZR\Rysunki_DWG\Przekroje_Wybrzeże_Władysława_IV_0611_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t="1663" r="7371" b="3150"/>
          <a:stretch/>
        </p:blipFill>
        <p:spPr bwMode="auto">
          <a:xfrm rot="16200000">
            <a:off x="3528856" y="3233264"/>
            <a:ext cx="2328864" cy="41219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Ruch drogowy – przykłady II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8" name="Łącznik prosty 17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1639364" y="1739394"/>
            <a:ext cx="645690" cy="1977335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Wybrzeże Władysława IV- obecnie</a:t>
            </a:r>
            <a:endParaRPr lang="pl-PL" sz="1400" b="1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1658812" y="3962846"/>
            <a:ext cx="645690" cy="1977335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Wybrzeże Władysława IV- propozycja</a:t>
            </a:r>
            <a:endParaRPr lang="pl-PL" sz="1400" b="1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0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19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-15692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54" y="5276155"/>
            <a:ext cx="1017660" cy="1077024"/>
          </a:xfrm>
          <a:prstGeom prst="rect">
            <a:avLst/>
          </a:prstGeom>
        </p:spPr>
      </p:pic>
      <p:sp>
        <p:nvSpPr>
          <p:cNvPr id="16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Ruch drogowy – </a:t>
            </a:r>
            <a:r>
              <a:rPr lang="pl-PL" sz="3600" dirty="0" smtClean="0">
                <a:solidFill>
                  <a:schemeClr val="tx2"/>
                </a:solidFill>
              </a:rPr>
              <a:t>scenariusze II i III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9" name="Łącznik prosty 18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 descr="A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98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4"/>
          <a:stretch/>
        </p:blipFill>
        <p:spPr>
          <a:xfrm>
            <a:off x="0" y="-192024"/>
            <a:ext cx="9144000" cy="705002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2</a:t>
            </a:fld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92964" y="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>
                <a:solidFill>
                  <a:schemeClr val="bg1"/>
                </a:solidFill>
                <a:latin typeface="Segoe UI Light" panose="020B0502040204020203" pitchFamily="34" charset="0"/>
                <a:ea typeface="Times New Roman" panose="02020603050405020304" pitchFamily="18" charset="0"/>
              </a:rPr>
              <a:t>Świnoujście to wyspy zdrowia, nowoczesnych technologii i wielu kultur. Miasto, które intryguje wyspiarskim położeniem i charakterem, stanowiąc wyzwanie do różnorodnych kreacji w każdej dziedzinie. Otwartością i gościnnością przyciąga zarówno turystów, jak i ludzi gotowych do podejmowania życiowych wyzwań. To miasto, które warto zwiedzać, w którym warto inwestować – po prostu warto żyć.</a:t>
            </a:r>
          </a:p>
          <a:p>
            <a:endParaRPr lang="pl-PL" b="1" i="1" dirty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pl-PL" b="1" i="1" dirty="0">
                <a:solidFill>
                  <a:schemeClr val="bg1"/>
                </a:solidFill>
                <a:latin typeface="Segoe UI Light" panose="020B0502040204020203" pitchFamily="34" charset="0"/>
              </a:rPr>
              <a:t>„Strategia Rozwoju Miasta Świnoujście”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20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-15692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54" y="5276155"/>
            <a:ext cx="1017660" cy="1077024"/>
          </a:xfrm>
          <a:prstGeom prst="rect">
            <a:avLst/>
          </a:prstGeom>
        </p:spPr>
      </p:pic>
      <p:sp>
        <p:nvSpPr>
          <p:cNvPr id="16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Ruch drogowy – przykłady przekrojów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9" name="Łącznik prosty 18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 descr="C:\Users\bwier\Desktop\Chrobrego - I m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" t="1942" r="254" b="1190"/>
          <a:stretch/>
        </p:blipFill>
        <p:spPr bwMode="auto">
          <a:xfrm>
            <a:off x="0" y="1265794"/>
            <a:ext cx="9144000" cy="55922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0" y="-5704"/>
            <a:ext cx="9144000" cy="1280084"/>
          </a:xfrm>
          <a:prstGeom prst="rect">
            <a:avLst/>
          </a:prstGeom>
          <a:solidFill>
            <a:srgbClr val="E30D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1388804" y="371287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Propozycje przekrojów ulic</a:t>
            </a:r>
            <a:endParaRPr lang="pl-PL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Obraz 14" descr="C:\Users\bwier\Desktop\Chrobrego - III m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t="1320"/>
          <a:stretch/>
        </p:blipFill>
        <p:spPr bwMode="auto">
          <a:xfrm>
            <a:off x="0" y="1263828"/>
            <a:ext cx="9144000" cy="56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 descr="C:\Users\bwier\Desktop\Chrobrego - IV m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" b="2222"/>
          <a:stretch/>
        </p:blipFill>
        <p:spPr bwMode="auto">
          <a:xfrm>
            <a:off x="0" y="1284368"/>
            <a:ext cx="9144001" cy="559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az 17" descr="C:\Users\bwier\Desktop\Chrobrego - V m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t="1250"/>
          <a:stretch/>
        </p:blipFill>
        <p:spPr bwMode="auto">
          <a:xfrm>
            <a:off x="-2" y="1309871"/>
            <a:ext cx="9144002" cy="5567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72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21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40" y="5236464"/>
            <a:ext cx="1017660" cy="1077024"/>
          </a:xfrm>
          <a:prstGeom prst="rect">
            <a:avLst/>
          </a:prstGeom>
        </p:spPr>
      </p:pic>
      <p:pic>
        <p:nvPicPr>
          <p:cNvPr id="10" name="Obraz 9" descr="C:\Users\bwier\Desktop\2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67" y="2044154"/>
            <a:ext cx="4482376" cy="3349722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az 13" descr="C:\Users\bwier\Desktop\scenariusz 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" y="2044154"/>
            <a:ext cx="4549115" cy="3349722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84997" y="1467561"/>
            <a:ext cx="395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Scenariusz II</a:t>
            </a:r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4871521" y="1467561"/>
            <a:ext cx="395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Scenarius</a:t>
            </a:r>
            <a:r>
              <a:rPr lang="pl-PL" dirty="0" smtClean="0"/>
              <a:t>z III</a:t>
            </a:r>
            <a:endParaRPr lang="pl-PL" dirty="0"/>
          </a:p>
        </p:txBody>
      </p:sp>
      <p:pic>
        <p:nvPicPr>
          <p:cNvPr id="15" name="Obraz 14" descr="C:\Users\bwier\Desktop\Wybrzeże Władysława IV - I m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t="1320" r="1107" b="1559"/>
          <a:stretch/>
        </p:blipFill>
        <p:spPr bwMode="auto">
          <a:xfrm>
            <a:off x="1189534" y="1357551"/>
            <a:ext cx="6792346" cy="472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 descr="C:\Users\bwier\Desktop\Wybrzeże Władysława IV - II m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t="1702" r="1337" b="-1"/>
          <a:stretch/>
        </p:blipFill>
        <p:spPr bwMode="auto">
          <a:xfrm>
            <a:off x="1203225" y="1357550"/>
            <a:ext cx="6764932" cy="47229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Wybrzeże Władysława IV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9" name="Łącznik prosty 18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/>
          <p:cNvSpPr txBox="1"/>
          <p:nvPr/>
        </p:nvSpPr>
        <p:spPr>
          <a:xfrm>
            <a:off x="2452320" y="932674"/>
            <a:ext cx="395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Scenariusz II i III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8622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Parkingi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7" name="Łącznik prosty 16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22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-25515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05807" y="-1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44" y="4697952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63762" y="1137426"/>
            <a:ext cx="6096000" cy="16552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Główne cele: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Implementacja systemu ITS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Parkingi buforowe dla mieszkańców i turystów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Weryfikacja Strefy Płatnego Parkowania</a:t>
            </a:r>
          </a:p>
          <a:p>
            <a:pPr marL="342882" indent="-34288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Parking awaryjny do obsługi terminalu promowego</a:t>
            </a:r>
          </a:p>
        </p:txBody>
      </p:sp>
      <p:pic>
        <p:nvPicPr>
          <p:cNvPr id="15" name="Obraz 14" descr="C:\Users\bwier\Desktop\Tablice IT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15" y="-1"/>
            <a:ext cx="9158369" cy="6857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Obraz 9" descr="parkingi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15" y="0"/>
            <a:ext cx="9158370" cy="686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 descr="sp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16" y="10107"/>
            <a:ext cx="9158370" cy="6851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30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23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09101" y="-16676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11" y="5059348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07116" y="1462071"/>
            <a:ext cx="54438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Związane z wdrażaniem dokumentu w mieście jest bezpośrednio </a:t>
            </a:r>
            <a:r>
              <a:rPr lang="pl-PL" sz="1400" b="1" dirty="0"/>
              <a:t>stworzenie komórki odpowiedzialnej za wprowadzanie zmian w mieście oraz za zarządzanie ruchem</a:t>
            </a:r>
            <a:r>
              <a:rPr lang="pl-PL" sz="1400" dirty="0"/>
              <a:t>, w tym za systemy ITS. Kompleksowy System Zarządzania Ruchem zakłada dwa warianty zmian w tej gałęzi. Pierwszy z nich to przekształcenie obecnego Wydziału Infrastruktury i Zieleni Miejskiej w Zarząd Dróg Miejskich, drugi to zmiana nazwy na Wydział Inżynierii Miejskiej i Zieleni oraz dodatkowe kompetencje obecnego wydziału, w szczególności kwestie inżynierii.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085" y="1739394"/>
            <a:ext cx="2728640" cy="448857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588726" y="1392105"/>
            <a:ext cx="1795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Wariant I</a:t>
            </a: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Wdrożenie projektu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6" name="Łącznik prosty 15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5551009" y="1462071"/>
            <a:ext cx="3335816" cy="489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6428193" y="1505550"/>
            <a:ext cx="1795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Wariant </a:t>
            </a:r>
            <a:r>
              <a:rPr lang="pl-PL" sz="1600" dirty="0" smtClean="0"/>
              <a:t>II</a:t>
            </a:r>
            <a:endParaRPr lang="pl-PL" sz="16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405" y="1914070"/>
            <a:ext cx="2641459" cy="418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5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24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3904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843" y="5134948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14220" y="1515661"/>
            <a:ext cx="6096000" cy="23214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Opis założeń:</a:t>
            </a:r>
          </a:p>
          <a:p>
            <a:pPr marL="285737" indent="-285737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Zamknięcie tunelu na czas napraw gwarancyjnych i remontów</a:t>
            </a:r>
          </a:p>
          <a:p>
            <a:pPr marL="285737" indent="-285737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Zamknięcie krótkotrwałe tunelu</a:t>
            </a:r>
          </a:p>
          <a:p>
            <a:pPr marL="285737" indent="-285737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Zamknięcie jednej jezdni</a:t>
            </a:r>
          </a:p>
          <a:p>
            <a:pPr marL="285737" indent="-285737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Zamknięcie długotrwałe tunelu w związku z koniecznością naprawy</a:t>
            </a:r>
          </a:p>
          <a:p>
            <a:pPr marL="285737" indent="-285737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Komunikacja Autobusowa na czas zamknięcia tunelu</a:t>
            </a:r>
          </a:p>
          <a:p>
            <a:pPr marL="285737" indent="-285737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System weryfikacji dostępności do tunelu</a:t>
            </a: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Zamknięcie tunelu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30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25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3904" y="-33126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98" y="5236464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0" y="1021482"/>
            <a:ext cx="889374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 wyniku zamknięcia tunelu likwidacji ulegnie przeprawa „Centrum” w południowej części miasta. Przeprawa „</a:t>
            </a:r>
            <a:r>
              <a:rPr lang="pl-PL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Warszów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” będzie funkcjonować w oparciu o dwa promy „Bielik”. Zakłada się kursowanie jednego promu „Bielik” w ciągu doby. Wyjątkiem jest sytuacja, w której zamknięty będzie tunel drogowy. Wtedy rekomenduje się kursowanie promu zgodnie z harmonogramem: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Krótkotrwałe zamknięcie tunelu – do kilkunastu minut</a:t>
            </a:r>
          </a:p>
          <a:p>
            <a:pPr marL="742913" lvl="1" indent="-285737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Kursowanie 1 promu na przeprawie Centrum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Zamknięcie tunelu w celu remontu lub naprawy – w ciągu nocy 22:00 – 6:00</a:t>
            </a:r>
          </a:p>
          <a:p>
            <a:pPr marL="742913" lvl="1" indent="-285737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Kursowanie 2 promów na przeprawie Centrum między 22:00 – 0:00 oraz 4:00 – 6:00</a:t>
            </a:r>
          </a:p>
          <a:p>
            <a:pPr marL="742913" lvl="1" indent="-285737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Kursowanie 1 promu na przeprawie Centrum między 0:00 – 4:00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Zamknięcie długotrwałe tunelu – powyżej 1 dnia</a:t>
            </a:r>
          </a:p>
          <a:p>
            <a:pPr marL="742913" lvl="1" indent="-285737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Kursowanie 2 promów na przeprawie Centrum między 4:00 – 0:00</a:t>
            </a:r>
          </a:p>
          <a:p>
            <a:pPr marL="742913" lvl="1" indent="-285737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Kursowanie 1 promu na przeprawie Centrum między 0:00 – 4:00</a:t>
            </a:r>
          </a:p>
          <a:p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Z przeprawy promowej mogą skorzystać piesi, rowerzyści, motocykliści oraz kierowcy samochodów osobowych. Samochody osobowe są dopuszczone do wjazdu na pokład promów „Bielik” z zastrzeżeniem możliwości wjazdu tylko mieszkańców Świnoujścia oraz pojazdów z pozwoleniami. Wyjątkiem jest funkcjonowanie przeprawy promowej w czasie zamknięcia tunelu, wtedy wszystkie pojazdy mają zezwolenie na wjazd na pokład. </a:t>
            </a: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Przeprawa promowa </a:t>
            </a:r>
            <a:r>
              <a:rPr lang="pl-PL" sz="3600" dirty="0" err="1" smtClean="0">
                <a:solidFill>
                  <a:schemeClr val="tx2"/>
                </a:solidFill>
              </a:rPr>
              <a:t>Warszów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4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26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22522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3904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70" y="5222522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4142" y="997535"/>
            <a:ext cx="893224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Rekomenduje 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się, aby monitoring realizacji Kompleksowego Systemu Zarządzania Ruchem był realizowany poprzez:</a:t>
            </a:r>
          </a:p>
          <a:p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Organizację spotkań roboczych zespołu ds. procesu wdrożeniowego Kompleksowego Systemu Zarządzania Ruchem, w ramach którego prezentowany byłby postęp w realizacji działań, identyfikowane utrudnienia i przeszkody oraz przedstawiane byłyby propozycje zmian, a także doskonalenia procesu wdrożeniowego,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Przeprowadzanie wywiadów z osobami odpowiedzialnymi za wdrażanie poszczególnych rozwiązań celem eliminacji potencjalnych przeszkód oraz poznania dokładnej przyczyny ich występowania,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Przeprowadzanie inwentaryzacji oraz krótkich wywiadów kwestionariuszowych na różnych etapach wdrażania Kompleksowego Systemu Zarządzania Ruchem celem monitorowania reakcji mieszkańców na wprowadzane zmiany,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Stworzenie i aktualizację bazy danych, w której zgromadzone byłyby postępy pracy w zakresie realizacji Kompleksowego Systemu Zarządzania Ruchem (w bazie danych zebrane powinny być wszystkie informacje o wdrażanych rozwiązaniach i działaniach),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Aktualizację i analizę bazy danych ze wskaźnikami oceny realizacji projektu.</a:t>
            </a: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System monitoringu i oceny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7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27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20" y="5221394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1120" y="1207704"/>
            <a:ext cx="87492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Sugeruje się, aby najważniejszą rolę w aktualizacji wskaźników opisanych w ramach KSZR stanowiły</a:t>
            </a:r>
            <a:r>
              <a:rPr lang="pl-P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Pomiary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 natężenia ruchu drogowego,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Pomiary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 ruchu tranzytowego,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Pomiary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 natężenia ruchu pieszych, rowerzystów,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Ankiety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 w gospodarstwach domowych obejmujące m.in. „dzienniczek podróży”,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Audyt 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wewnętrzny Miejskiego Zarządu Dróg (lub Wydziału Inżynierii Miejskiej i Zieleni) w ramach którego określane będą wartości mierzalne infrastruktury (np. liczba korzystających z rowerów miejskich, liczba dróg dla rowerów itd.).</a:t>
            </a:r>
          </a:p>
          <a:p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Rekomenduje się, aby przegląd działań oraz stopień realizacji zadań w ramach Kompleksowego Systemu Zarządzania Ruchem odbywał się co 5 lat, tj. w latach 2020, 2025, 2030.</a:t>
            </a:r>
          </a:p>
          <a:p>
            <a:endParaRPr lang="pl-PL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pl-PL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System monitoringu i oceny - II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13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28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46" y="5163824"/>
            <a:ext cx="1017660" cy="10770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1186" y="977869"/>
            <a:ext cx="91328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 zakresie zapewnienia interakcji z mieszkańcami (otrzymywania od nich informacji zwrotnych o pojawiających się problemach, wątpliwościach, opiniach dotyczących funkcjonowania rozwiązań) należy rozważyć:</a:t>
            </a:r>
          </a:p>
          <a:p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Konsultacje pisemne </a:t>
            </a:r>
            <a:endParaRPr lang="pl-PL" sz="1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Organizację 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publicznych spotkań, konferencji, zebrań z mieszkańcami </a:t>
            </a:r>
            <a:endParaRPr lang="pl-PL" sz="1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Organizację 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badań ankietowych </a:t>
            </a:r>
            <a:endParaRPr lang="pl-PL" sz="1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Organizację 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badań ankietowych realizowanych dla szkół i zakładów </a:t>
            </a:r>
            <a:r>
              <a:rPr lang="pl-P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pracy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Organizację 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spotkań celem dyskutowania na temat procesu realizacji konkretnych rozwiązań z interesariuszami</a:t>
            </a:r>
          </a:p>
          <a:p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 zakresie informowania o postępach z realizacji Kompleksowego Systemu Zarządzania Ruchem poprzez:</a:t>
            </a:r>
          </a:p>
          <a:p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Dystrybucję materiałów promocyjnych (ulotki, broszury) podczas wydarzeń kulturalnych w mieście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Publikacje na stronach urzędów gmin oraz innych platformach w zakładce „Aktualności” informacji o bieżących działaniach lub akcjach,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Publikacje, artykuły lub felietony na łamach lokalnych mediów, portale społecznościowe,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Spoty promocyjne wyświetlane w telewizji regionalnej oraz w serwisach YouTube®, Facebook®, Twitter®</a:t>
            </a:r>
          </a:p>
          <a:p>
            <a:pPr marL="171442" indent="-171442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Wywiady radiowe z udziałem np. przedstawicieli Władz Miasta</a:t>
            </a: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34754" y="-169227"/>
            <a:ext cx="8237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Komunikacja i zaangażowanie mieszkańców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43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685800" y="2097443"/>
            <a:ext cx="10515600" cy="262025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chemeClr val="tx2"/>
                </a:solidFill>
              </a:rPr>
              <a:t>Dziękuję za uwagę</a:t>
            </a:r>
            <a:br>
              <a:rPr lang="pl-PL" dirty="0" smtClean="0">
                <a:solidFill>
                  <a:schemeClr val="tx2"/>
                </a:solidFill>
              </a:rPr>
            </a:br>
            <a:r>
              <a:rPr lang="pl-PL" sz="2400" i="1" dirty="0">
                <a:solidFill>
                  <a:schemeClr val="tx2"/>
                </a:solidFill>
              </a:rPr>
              <a:t>Bartłomiej Wiertel</a:t>
            </a:r>
            <a:br>
              <a:rPr lang="pl-PL" sz="2400" i="1" dirty="0">
                <a:solidFill>
                  <a:schemeClr val="tx2"/>
                </a:solidFill>
              </a:rPr>
            </a:br>
            <a:r>
              <a:rPr lang="pl-PL" sz="2400" i="1" dirty="0">
                <a:solidFill>
                  <a:schemeClr val="tx2"/>
                </a:solidFill>
              </a:rPr>
              <a:t>VIA VISTULA</a:t>
            </a:r>
            <a:br>
              <a:rPr lang="pl-PL" sz="2400" i="1" dirty="0">
                <a:solidFill>
                  <a:schemeClr val="tx2"/>
                </a:solidFill>
              </a:rPr>
            </a:br>
            <a:r>
              <a:rPr lang="pl-PL" sz="2400" i="1" dirty="0">
                <a:solidFill>
                  <a:schemeClr val="tx2"/>
                </a:solidFill>
              </a:rPr>
              <a:t>biuro@viavistula.pl</a:t>
            </a: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29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46" y="5186542"/>
            <a:ext cx="1017660" cy="107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7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3762" y="-179388"/>
            <a:ext cx="7886700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tx2"/>
                </a:solidFill>
              </a:rPr>
              <a:t>Zakres projektu</a:t>
            </a:r>
            <a:endParaRPr lang="pl-PL" sz="3600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Analiza dokumentów strategicznych dla miasta Świnoujście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Analiza wyników badań: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Pomiary ruchu drogowego na ulicach miasta Świnoujście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Model ruchu dla miasta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Badania wykonywane w ramach budowy modelu ruchu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Weryfikacja przepustowości odcinków drogowych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Określenie szans i zagrożeń dla miasta w perspektywie otwarcia tunelu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Przedstawienie trzech scenariuszy dla rozwoju miasta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Konsultacje z Urzędem Miasta Świnoujście ze wszystkimi jednostkami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3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3904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20" y="5282375"/>
            <a:ext cx="1017660" cy="1077024"/>
          </a:xfrm>
          <a:prstGeom prst="rect">
            <a:avLst/>
          </a:prstGeom>
        </p:spPr>
      </p:pic>
      <p:cxnSp>
        <p:nvCxnSpPr>
          <p:cNvPr id="10" name="Łącznik prosty 9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03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>
          <a:xfrm>
            <a:off x="6145623" y="6425572"/>
            <a:ext cx="2743200" cy="365125"/>
          </a:xfrm>
        </p:spPr>
        <p:txBody>
          <a:bodyPr/>
          <a:lstStyle/>
          <a:p>
            <a:fld id="{CD36991D-3AA8-405C-8C7C-DD23BFEB7AC1}" type="slidenum">
              <a:rPr lang="pl-PL" smtClean="0"/>
              <a:t>4</a:t>
            </a:fld>
            <a:endParaRPr lang="pl-PL" dirty="0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3904" y="-1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66" y="5230690"/>
            <a:ext cx="1017660" cy="1077024"/>
          </a:xfrm>
          <a:prstGeom prst="rect">
            <a:avLst/>
          </a:prstGeom>
        </p:spPr>
      </p:pic>
      <p:pic>
        <p:nvPicPr>
          <p:cNvPr id="10" name="Obraz 9" descr="C:\Users\bwier\Desktop\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48" y="1473926"/>
            <a:ext cx="6273043" cy="4573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Obraz 13" descr="C:\Users\bwier\Desktop\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47" y="1473926"/>
            <a:ext cx="6273043" cy="457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Wpływ tunelu na mobilność mieszkańców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72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564" y="-117859"/>
            <a:ext cx="7896225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tx2"/>
                </a:solidFill>
              </a:rPr>
              <a:t>Wpływ tunelu na mobilność mieszkańców</a:t>
            </a:r>
            <a:endParaRPr lang="pl-PL" sz="3600" dirty="0">
              <a:solidFill>
                <a:schemeClr val="tx2"/>
              </a:solidFill>
            </a:endParaRP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>
          <a:xfrm>
            <a:off x="6145623" y="6425572"/>
            <a:ext cx="2743200" cy="365125"/>
          </a:xfrm>
        </p:spPr>
        <p:txBody>
          <a:bodyPr/>
          <a:lstStyle/>
          <a:p>
            <a:fld id="{CD36991D-3AA8-405C-8C7C-DD23BFEB7AC1}" type="slidenum">
              <a:rPr lang="pl-PL" smtClean="0"/>
              <a:t>5</a:t>
            </a:fld>
            <a:endParaRPr lang="pl-PL" dirty="0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3904" y="-1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66" y="5230690"/>
            <a:ext cx="1017660" cy="1077024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24881904"/>
              </p:ext>
            </p:extLst>
          </p:nvPr>
        </p:nvGraphicFramePr>
        <p:xfrm>
          <a:off x="249428" y="10404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5" name="Łącznik prosty 14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10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6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20" y="5236464"/>
            <a:ext cx="1017660" cy="107702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21159" y="1299849"/>
            <a:ext cx="8858250" cy="423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Utrzymanie bardzo dobrej jakości powietrza w zakresie PM oraz </a:t>
            </a:r>
            <a:r>
              <a:rPr lang="pl-PL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NOx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589" indent="-228589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Mieszkańcy Świnoujścia zachowują aktywność fizyczną – minimum 60 minut dziennie dzieci i młodzież do 18 roku życia oraz dorośli powyżej tego wieku minimum 30 minut dziennie</a:t>
            </a: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Wizja zero w zakresie bezpieczeństwa ruchu drogowego - brak ofiar śmiertelnych i ciężko rannych na drogach</a:t>
            </a: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Wykorzystanie atutów tunelu przy zachowaniu dobrych warunków ruchu na sieci dróg miasta</a:t>
            </a: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Zmniejszenie strat czasu w przemieszczaniu się po mieście</a:t>
            </a: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Redukcja ruchu tranzytowego oraz wzbudzonego budową tunelu pod Świną</a:t>
            </a: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Utrzymanie wysokiego udziału podróży rowerem oraz komunikacją zbiorową</a:t>
            </a: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Cele strategiczne po uruchomieniu tunelu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75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15823" y="967771"/>
            <a:ext cx="9025129" cy="245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Zmiana podziału zadań przewozowych</a:t>
            </a: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Poprawa jakości transportu zbiorowego</a:t>
            </a: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Wdrożenie pełnego i spójnego systemu sieci infrastruktury rowerowej</a:t>
            </a: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Zachowanie idei „</a:t>
            </a:r>
            <a:r>
              <a:rPr lang="pl-PL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walkability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” – przyjazności dla pieszych </a:t>
            </a:r>
          </a:p>
          <a:p>
            <a:pPr marL="228589" indent="-228589">
              <a:lnSpc>
                <a:spcPct val="7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Wdrażanie idei smart </a:t>
            </a:r>
            <a:r>
              <a:rPr lang="pl-PL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city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, między innymi poprzez systemy ITS</a:t>
            </a:r>
          </a:p>
          <a:p>
            <a:pPr marL="228589" indent="-228589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Montaż „komunikacyjnych” stacji monitoringu jakości powietrza, zlokalizowanych w kilku miejscach w mieście, m.in. w bezpośrednim sąsiedztwie głównego korytarza drogowego (np. ul. Grunwaldzka lub Konstytucji 3 Maja), pozwalającej na odczyt parametrów: PM2.5, PM10, NO, NO</a:t>
            </a:r>
            <a:r>
              <a:rPr lang="pl-PL" sz="1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, NOX, CO, BZN</a:t>
            </a: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7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1959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3904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50" y="5166429"/>
            <a:ext cx="1017660" cy="1077024"/>
          </a:xfrm>
          <a:prstGeom prst="rect">
            <a:avLst/>
          </a:prstGeom>
        </p:spPr>
      </p:pic>
      <p:graphicFrame>
        <p:nvGraphicFramePr>
          <p:cNvPr id="14" name="Wykres 13"/>
          <p:cNvGraphicFramePr/>
          <p:nvPr>
            <p:extLst>
              <p:ext uri="{D42A27DB-BD31-4B8C-83A1-F6EECF244321}">
                <p14:modId xmlns:p14="http://schemas.microsoft.com/office/powerpoint/2010/main" val="3670262775"/>
              </p:ext>
            </p:extLst>
          </p:nvPr>
        </p:nvGraphicFramePr>
        <p:xfrm>
          <a:off x="5456372" y="3546429"/>
          <a:ext cx="35676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Wykres 15"/>
          <p:cNvGraphicFramePr/>
          <p:nvPr>
            <p:extLst>
              <p:ext uri="{D42A27DB-BD31-4B8C-83A1-F6EECF244321}">
                <p14:modId xmlns:p14="http://schemas.microsoft.com/office/powerpoint/2010/main" val="3226633454"/>
              </p:ext>
            </p:extLst>
          </p:nvPr>
        </p:nvGraphicFramePr>
        <p:xfrm>
          <a:off x="0" y="3618000"/>
          <a:ext cx="356616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384538" y="3571930"/>
            <a:ext cx="247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Podział zadań przewozowych obecnie</a:t>
            </a:r>
          </a:p>
        </p:txBody>
      </p:sp>
      <p:cxnSp>
        <p:nvCxnSpPr>
          <p:cNvPr id="4" name="Łącznik prosty ze strzałką 3"/>
          <p:cNvCxnSpPr/>
          <p:nvPr/>
        </p:nvCxnSpPr>
        <p:spPr>
          <a:xfrm>
            <a:off x="3672071" y="5191930"/>
            <a:ext cx="1704601" cy="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Środki do realizacji celu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8" name="Łącznik prosty 17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8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4" grpId="0">
        <p:bldAsOne/>
      </p:bldGraphic>
      <p:bldGraphic spid="16" grpId="0">
        <p:bldAsOne/>
      </p:bldGraphic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8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20" y="5217577"/>
            <a:ext cx="1017660" cy="107702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023178" y="1416228"/>
            <a:ext cx="267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Świnoujście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-181720" y="2982598"/>
            <a:ext cx="369055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Scenariusz zachowawczy</a:t>
            </a:r>
          </a:p>
          <a:p>
            <a:pPr algn="ctr"/>
            <a:r>
              <a:rPr lang="pl-PL" sz="1400" dirty="0"/>
              <a:t>Bez dodatkowych zmian w odniesieniu do już planowanych oraz realizowanych </a:t>
            </a:r>
            <a:r>
              <a:rPr lang="pl-PL" sz="1400" dirty="0" smtClean="0"/>
              <a:t>inwestycji</a:t>
            </a:r>
          </a:p>
          <a:p>
            <a:pPr algn="ctr"/>
            <a:r>
              <a:rPr lang="pl-PL" sz="1400" i="1" dirty="0" smtClean="0"/>
              <a:t>Brak działań ograniczających</a:t>
            </a:r>
            <a:endParaRPr lang="pl-PL" sz="1400" i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2609405" y="4733634"/>
            <a:ext cx="349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Scenariusz zrównoważony</a:t>
            </a:r>
          </a:p>
          <a:p>
            <a:pPr algn="ctr"/>
            <a:r>
              <a:rPr lang="pl-PL" sz="1400" dirty="0"/>
              <a:t>Proponujący działania mające na celu zrównoważenie wykorzystania środków </a:t>
            </a:r>
            <a:r>
              <a:rPr lang="pl-PL" sz="1400" dirty="0" smtClean="0"/>
              <a:t>transportu</a:t>
            </a:r>
          </a:p>
          <a:p>
            <a:pPr algn="ctr"/>
            <a:r>
              <a:rPr lang="pl-PL" sz="1400" i="1" dirty="0" smtClean="0"/>
              <a:t>Działania ograniczające na małą skalę</a:t>
            </a:r>
            <a:endParaRPr lang="pl-PL" sz="1400" i="1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5644977" y="2979308"/>
            <a:ext cx="3499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Scenariusz zorientowany na mieszkańców</a:t>
            </a:r>
          </a:p>
          <a:p>
            <a:pPr algn="ctr"/>
            <a:r>
              <a:rPr lang="pl-PL" sz="1400" dirty="0"/>
              <a:t>Proponujący zmiany korzystne dla </a:t>
            </a:r>
            <a:r>
              <a:rPr lang="pl-PL" sz="1400" dirty="0" smtClean="0"/>
              <a:t>mieszkańców</a:t>
            </a:r>
          </a:p>
          <a:p>
            <a:pPr algn="ctr"/>
            <a:r>
              <a:rPr lang="pl-PL" sz="1400" i="1" dirty="0" smtClean="0"/>
              <a:t>Działania na rzecz alternatywy dla samochodów osobowych</a:t>
            </a:r>
            <a:endParaRPr lang="pl-PL" sz="1400" i="1" dirty="0"/>
          </a:p>
        </p:txBody>
      </p:sp>
      <p:cxnSp>
        <p:nvCxnSpPr>
          <p:cNvPr id="7" name="Łącznik prosty ze strzałką 6"/>
          <p:cNvCxnSpPr>
            <a:stCxn id="3" idx="1"/>
            <a:endCxn id="4" idx="0"/>
          </p:cNvCxnSpPr>
          <p:nvPr/>
        </p:nvCxnSpPr>
        <p:spPr>
          <a:xfrm flipH="1">
            <a:off x="1663556" y="1739394"/>
            <a:ext cx="1359622" cy="1243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>
            <a:stCxn id="3" idx="2"/>
            <a:endCxn id="14" idx="0"/>
          </p:cNvCxnSpPr>
          <p:nvPr/>
        </p:nvCxnSpPr>
        <p:spPr>
          <a:xfrm flipH="1">
            <a:off x="4358917" y="2062559"/>
            <a:ext cx="1" cy="2671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>
            <a:stCxn id="3" idx="3"/>
            <a:endCxn id="15" idx="0"/>
          </p:cNvCxnSpPr>
          <p:nvPr/>
        </p:nvCxnSpPr>
        <p:spPr>
          <a:xfrm>
            <a:off x="5694657" y="1739394"/>
            <a:ext cx="1699832" cy="1239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Scenariusze rozwoju miasta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9" name="Łącznik prosty 18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67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991D-3AA8-405C-8C7C-DD23BFEB7AC1}" type="slidenum">
              <a:rPr lang="pl-PL" smtClean="0"/>
              <a:t>9</a:t>
            </a:fld>
            <a:endParaRPr lang="pl-PL"/>
          </a:p>
        </p:txBody>
      </p:sp>
      <p:sp>
        <p:nvSpPr>
          <p:cNvPr id="8" name="Trójkąt prostokątny 7"/>
          <p:cNvSpPr/>
          <p:nvPr/>
        </p:nvSpPr>
        <p:spPr>
          <a:xfrm>
            <a:off x="0" y="5236464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rójkąt prostokątny 8"/>
          <p:cNvSpPr/>
          <p:nvPr/>
        </p:nvSpPr>
        <p:spPr>
          <a:xfrm rot="10800000">
            <a:off x="7616952" y="0"/>
            <a:ext cx="1527048" cy="1621536"/>
          </a:xfrm>
          <a:prstGeom prst="rtTriangle">
            <a:avLst/>
          </a:prstGeom>
          <a:solidFill>
            <a:srgbClr val="C00000"/>
          </a:solidFill>
          <a:ln>
            <a:solidFill>
              <a:srgbClr val="8281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33" y="5279327"/>
            <a:ext cx="1017660" cy="107702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0" y="1065302"/>
            <a:ext cx="45811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Zalety scenariusza:</a:t>
            </a:r>
            <a:endParaRPr lang="pl-PL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Zwiększenie niezawodności sieci drogowej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Umożliwienie trasowania pojazdów komunikacji zbiorowej nowymi odcinkami ulic, zwiększenie dostępności transportu zbiorowego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Zwiększenie chłonności transportowej obszaru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Poprawa parametrów parkingowych w okresie krótkofalowym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Zwiększenie liczby podróży transportem zbiorowym w okresie długofalowym wynikające z rosnącego zatłoczenia sieci ulicznej, a co za tym idzie kosztów podróży samochodem osobowym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612564" y="1065302"/>
            <a:ext cx="433687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Wady scenariusza:</a:t>
            </a:r>
            <a:endParaRPr lang="pl-PL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Zwiększenie liczby podróży transportem indywidualnym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Spadek liczby podróży pieszych, spadek liczby podróży </a:t>
            </a:r>
            <a:r>
              <a:rPr lang="pl-PL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rowerem oraz transportem zbiorowym</a:t>
            </a:r>
            <a:endParaRPr lang="pl-PL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Pogorszenie 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jakości powietrza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Pogorszenie parametrów parkingowych w okresie długofalowym (za kilka lub kilkanaście lat)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Konieczność budowy dodatkowych parkingów kubaturowych w mieście w celu zwiększenia chłonności obszaru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Konieczność przebudowy skrzyżowań drogowych lub poprawienie funkcjonowania sygnalizacji świetlnej w związku ze zwiększeniem natężenia ruchu w celu poprawy przepustowości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Konieczność budowy kolejnych odcinków sieci ulicznej z uwagi na kongestię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Występowanie tranzytu w ciągu drogi S-3 i układu dróg w Niemczech</a:t>
            </a:r>
          </a:p>
          <a:p>
            <a:pPr marL="342882" indent="-342882">
              <a:lnSpc>
                <a:spcPct val="150000"/>
              </a:lnSpc>
              <a:buFont typeface="+mj-lt"/>
              <a:buAutoNum type="arabicParenR"/>
            </a:pPr>
            <a:r>
              <a:rPr lang="pl-PL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Spadek 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prestiżu miasta jako przyjaznego turystom i mieszkańcom z uwagi na gorsze warunki ruchu i jakości powietrza</a:t>
            </a: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194564" y="-117859"/>
            <a:ext cx="7896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solidFill>
                  <a:schemeClr val="tx2"/>
                </a:solidFill>
              </a:rPr>
              <a:t>Scenariusz zachowawczy</a:t>
            </a:r>
            <a:endParaRPr lang="pl-PL" sz="3600" dirty="0">
              <a:solidFill>
                <a:schemeClr val="tx2"/>
              </a:solidFill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163762" y="810767"/>
            <a:ext cx="7880604" cy="0"/>
          </a:xfrm>
          <a:prstGeom prst="line">
            <a:avLst/>
          </a:prstGeom>
          <a:ln w="28575">
            <a:solidFill>
              <a:srgbClr val="8281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8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909</TotalTime>
  <Words>2128</Words>
  <Application>Microsoft Office PowerPoint</Application>
  <PresentationFormat>Pokaz na ekranie (4:3)</PresentationFormat>
  <Paragraphs>282</Paragraphs>
  <Slides>29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Segoe UI</vt:lpstr>
      <vt:lpstr>Segoe UI Light</vt:lpstr>
      <vt:lpstr>Times New Roman</vt:lpstr>
      <vt:lpstr>Wingdings</vt:lpstr>
      <vt:lpstr>Motyw pakietu Office</vt:lpstr>
      <vt:lpstr>KONCEPCJA SYSTEMU ZARZĄDZANIA  RUCHEM W ŚWINOUJŚCIU</vt:lpstr>
      <vt:lpstr>Prezentacja programu PowerPoint</vt:lpstr>
      <vt:lpstr>Zakres projektu</vt:lpstr>
      <vt:lpstr>Prezentacja programu PowerPoint</vt:lpstr>
      <vt:lpstr>Wpływ tunelu na mobilność mieszkańców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 Bartłomiej Wiertel VIA VISTULA biuro@viavistula.pl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Rekomendacje dla gmin ZIT w zakresie kierunków działań prowadzących do kształtowania  zrównoważonej mobilności na obszarze  Wrocławskiego Obszaru Funkcjonalnego</dc:title>
  <dc:creator>Bartłomiej Wiertel</dc:creator>
  <cp:lastModifiedBy>Bartłomiej Wiertel</cp:lastModifiedBy>
  <cp:revision>61</cp:revision>
  <dcterms:created xsi:type="dcterms:W3CDTF">2019-10-08T10:21:57Z</dcterms:created>
  <dcterms:modified xsi:type="dcterms:W3CDTF">2019-11-12T10:19:37Z</dcterms:modified>
</cp:coreProperties>
</file>